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8" r:id="rId3"/>
    <p:sldId id="270" r:id="rId4"/>
    <p:sldId id="272" r:id="rId5"/>
    <p:sldId id="273" r:id="rId6"/>
    <p:sldId id="275" r:id="rId7"/>
    <p:sldId id="268" r:id="rId8"/>
    <p:sldId id="271" r:id="rId9"/>
    <p:sldId id="276" r:id="rId10"/>
    <p:sldId id="269" r:id="rId11"/>
    <p:sldId id="266" r:id="rId12"/>
    <p:sldId id="260" r:id="rId13"/>
    <p:sldId id="264" r:id="rId14"/>
    <p:sldId id="265" r:id="rId15"/>
    <p:sldId id="259" r:id="rId16"/>
    <p:sldId id="257" r:id="rId1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D7A19D-D244-4F1A-980E-73E26EE9CE75}">
          <p14:sldIdLst>
            <p14:sldId id="256"/>
            <p14:sldId id="258"/>
            <p14:sldId id="270"/>
          </p14:sldIdLst>
        </p14:section>
        <p14:section name="Use case demos" id="{6E968140-A2E9-4C28-84F1-3FC5AABF3B6B}">
          <p14:sldIdLst>
            <p14:sldId id="272"/>
            <p14:sldId id="273"/>
            <p14:sldId id="275"/>
          </p14:sldIdLst>
        </p14:section>
        <p14:section name="Installation" id="{AF76BAAD-B5D0-44E0-8E3B-5CE3F9EF0764}">
          <p14:sldIdLst>
            <p14:sldId id="268"/>
            <p14:sldId id="271"/>
            <p14:sldId id="276"/>
            <p14:sldId id="269"/>
          </p14:sldIdLst>
        </p14:section>
        <p14:section name="Behind the Scenes" id="{BFF5AD2C-377B-42AB-87DE-60F8E6ACB8CE}">
          <p14:sldIdLst>
            <p14:sldId id="266"/>
            <p14:sldId id="260"/>
            <p14:sldId id="264"/>
            <p14:sldId id="265"/>
          </p14:sldIdLst>
        </p14:section>
        <p14:section name="Closing" id="{9643BE76-FBD6-478B-BD8A-6F24711A5848}">
          <p14:sldIdLst>
            <p14:sldId id="259"/>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DA51"/>
    <a:srgbClr val="05A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5076" autoAdjust="0"/>
  </p:normalViewPr>
  <p:slideViewPr>
    <p:cSldViewPr snapToGrid="0">
      <p:cViewPr varScale="1">
        <p:scale>
          <a:sx n="96" d="100"/>
          <a:sy n="96" d="100"/>
        </p:scale>
        <p:origin x="95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13A64-F4F7-48C3-B162-1B9EDE8DD56A}" type="datetimeFigureOut">
              <a:rPr lang="en-US" smtClean="0"/>
              <a:t>2025-09-28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8C96-E61D-415B-A35B-E75A00F5FB52}" type="slidenum">
              <a:rPr lang="en-US" smtClean="0"/>
              <a:t>‹#›</a:t>
            </a:fld>
            <a:endParaRPr lang="en-US"/>
          </a:p>
        </p:txBody>
      </p:sp>
    </p:spTree>
    <p:extLst>
      <p:ext uri="{BB962C8B-B14F-4D97-AF65-F5344CB8AC3E}">
        <p14:creationId xmlns:p14="http://schemas.microsoft.com/office/powerpoint/2010/main" val="163594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UX extension server leverages the Vault Data API; Vault Gateway provides the easiest setup, if the UX server is not on your local machine (likely for pre-sales use only) or not within the same domain as the Vault server.</a:t>
            </a:r>
          </a:p>
        </p:txBody>
      </p:sp>
      <p:sp>
        <p:nvSpPr>
          <p:cNvPr id="4" name="Slide Number Placeholder 3"/>
          <p:cNvSpPr>
            <a:spLocks noGrp="1"/>
          </p:cNvSpPr>
          <p:nvPr>
            <p:ph type="sldNum" sz="quarter" idx="5"/>
          </p:nvPr>
        </p:nvSpPr>
        <p:spPr/>
        <p:txBody>
          <a:bodyPr/>
          <a:lstStyle/>
          <a:p>
            <a:fld id="{6D888C96-E61D-415B-A35B-E75A00F5FB52}" type="slidenum">
              <a:rPr lang="en-US" smtClean="0"/>
              <a:t>9</a:t>
            </a:fld>
            <a:endParaRPr lang="en-US"/>
          </a:p>
        </p:txBody>
      </p:sp>
    </p:spTree>
    <p:extLst>
      <p:ext uri="{BB962C8B-B14F-4D97-AF65-F5344CB8AC3E}">
        <p14:creationId xmlns:p14="http://schemas.microsoft.com/office/powerpoint/2010/main" val="1610107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50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0" name="Picture 9" descr="A yellow square with white letter v and white text&#10;&#10;AI-generated content may be incorrect.">
            <a:extLst>
              <a:ext uri="{FF2B5EF4-FFF2-40B4-BE49-F238E27FC236}">
                <a16:creationId xmlns:a16="http://schemas.microsoft.com/office/drawing/2014/main" id="{0DA34D1F-508E-47FB-D65C-C6FAF3606AA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1256" y="2342991"/>
            <a:ext cx="1605807" cy="1605807"/>
          </a:xfrm>
          <a:prstGeom prst="rect">
            <a:avLst/>
          </a:prstGeom>
        </p:spPr>
      </p:pic>
    </p:spTree>
    <p:extLst>
      <p:ext uri="{BB962C8B-B14F-4D97-AF65-F5344CB8AC3E}">
        <p14:creationId xmlns:p14="http://schemas.microsoft.com/office/powerpoint/2010/main" val="2758516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B49BBE73-5AC5-43DD-9A15-B707C8C95B0A}"/>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1656182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A79F6CCF-7D44-4C48-84D8-B98B2C268584}"/>
              </a:ext>
            </a:extLst>
          </p:cNvPr>
          <p:cNvSpPr/>
          <p:nvPr userDrawn="1"/>
        </p:nvSpPr>
        <p:spPr>
          <a:xfrm>
            <a:off x="-2115" y="2"/>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277219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11076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userDrawn="1"/>
        </p:nvSpPr>
        <p:spPr>
          <a:xfrm>
            <a:off x="8210551" y="1"/>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649903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672245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91045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09282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57179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625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410355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B - Vault 202x">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2025</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7"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01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10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222948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646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506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3268633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1529294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72DD8-2E73-424E-81C4-B08A8577731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88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3902380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82423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244475" y="6557090"/>
            <a:ext cx="5673724" cy="123111"/>
          </a:xfrm>
        </p:spPr>
        <p:txBody>
          <a:bodyPr wrap="square" lIns="0" tIns="0" rIns="0" bIns="0" anchor="b">
            <a:spAutoFit/>
          </a:bodyPr>
          <a:lstStyle>
            <a:lvl1pPr marL="0" indent="0">
              <a:buNone/>
              <a:defRPr sz="8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882688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3073984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pic>
        <p:nvPicPr>
          <p:cNvPr id="13" name="Picture Placeholder 6">
            <a:extLst>
              <a:ext uri="{FF2B5EF4-FFF2-40B4-BE49-F238E27FC236}">
                <a16:creationId xmlns:a16="http://schemas.microsoft.com/office/drawing/2014/main" id="{1984AB2D-769C-4291-BA8A-3A21840DBE3E}"/>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983194" y="3962675"/>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983192" y="2354239"/>
            <a:ext cx="8327136" cy="1477328"/>
          </a:xfrm>
        </p:spPr>
        <p:txBody>
          <a:bodyPr/>
          <a:lstStyle>
            <a:lvl1pPr>
              <a:defRPr sz="5333"/>
            </a:lvl1pPr>
          </a:lstStyle>
          <a:p>
            <a:r>
              <a:rPr lang="en-US" dirty="0"/>
              <a:t>Divider title can</a:t>
            </a:r>
            <a:br>
              <a:rPr lang="en-US" dirty="0"/>
            </a:br>
            <a:r>
              <a:rPr lang="en-US" dirty="0"/>
              <a:t>extend to two lines</a:t>
            </a:r>
          </a:p>
        </p:txBody>
      </p:sp>
    </p:spTree>
    <p:extLst>
      <p:ext uri="{BB962C8B-B14F-4D97-AF65-F5344CB8AC3E}">
        <p14:creationId xmlns:p14="http://schemas.microsoft.com/office/powerpoint/2010/main" val="3681496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0F4208-462B-4E4E-B151-F264970D043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51" y="495181"/>
            <a:ext cx="1988149" cy="203849"/>
          </a:xfrm>
          <a:prstGeom prst="rect">
            <a:avLst/>
          </a:prstGeom>
        </p:spPr>
      </p:pic>
      <p:sp>
        <p:nvSpPr>
          <p:cNvPr id="3" name="Subtitle 2"/>
          <p:cNvSpPr>
            <a:spLocks noGrp="1"/>
          </p:cNvSpPr>
          <p:nvPr>
            <p:ph type="subTitle" idx="1" hasCustomPrompt="1"/>
          </p:nvPr>
        </p:nvSpPr>
        <p:spPr>
          <a:xfrm>
            <a:off x="488950" y="3976925"/>
            <a:ext cx="7353300" cy="332399"/>
          </a:xfrm>
        </p:spPr>
        <p:txBody>
          <a:bodyPr>
            <a:spAutoFit/>
          </a:bodyPr>
          <a:lstStyle>
            <a:lvl1pPr marL="0" indent="0" algn="l">
              <a:lnSpc>
                <a:spcPct val="9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488949" y="5670849"/>
            <a:ext cx="5120643" cy="287259"/>
          </a:xfrm>
        </p:spPr>
        <p:txBody>
          <a:bodyPr wrap="square">
            <a:spAutoFit/>
          </a:bodyPr>
          <a:lstStyle>
            <a:lvl1pPr marL="0" indent="0">
              <a:buNone/>
              <a:defRPr sz="1867"/>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488949" y="5955099"/>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77000"/>
            <a:ext cx="11743269"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A7A55D6C-1CDB-4CD7-AAA2-9D100ECD57F0}"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F55D68E9-5580-4A00-AD65-557EB47CE195}"/>
              </a:ext>
            </a:extLst>
          </p:cNvPr>
          <p:cNvSpPr>
            <a:spLocks noGrp="1"/>
          </p:cNvSpPr>
          <p:nvPr>
            <p:ph type="title" hasCustomPrompt="1"/>
          </p:nvPr>
        </p:nvSpPr>
        <p:spPr>
          <a:xfrm>
            <a:off x="491321" y="1598502"/>
            <a:ext cx="8316383" cy="2215991"/>
          </a:xfrm>
        </p:spPr>
        <p:txBody>
          <a:bodyPr anchor="b"/>
          <a:lstStyle>
            <a:lvl1pPr>
              <a:defRPr sz="5333"/>
            </a:lvl1pPr>
          </a:lstStyle>
          <a:p>
            <a:r>
              <a:rPr lang="en-US" dirty="0"/>
              <a:t>Presentation title </a:t>
            </a:r>
            <a:br>
              <a:rPr lang="en-US" dirty="0"/>
            </a:br>
            <a:r>
              <a:rPr lang="en-US" dirty="0"/>
              <a:t>extends to two </a:t>
            </a:r>
            <a:br>
              <a:rPr lang="en-US" dirty="0"/>
            </a:br>
            <a:r>
              <a:rPr lang="en-US" dirty="0"/>
              <a:t>or more lines</a:t>
            </a:r>
          </a:p>
        </p:txBody>
      </p:sp>
    </p:spTree>
    <p:extLst>
      <p:ext uri="{BB962C8B-B14F-4D97-AF65-F5344CB8AC3E}">
        <p14:creationId xmlns:p14="http://schemas.microsoft.com/office/powerpoint/2010/main" val="2034604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37908172-C31D-4458-B9A0-FDB3AC99AB9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itle 1"/>
          <p:cNvSpPr>
            <a:spLocks noGrp="1"/>
          </p:cNvSpPr>
          <p:nvPr>
            <p:ph type="title"/>
          </p:nvPr>
        </p:nvSpPr>
        <p:spPr>
          <a:xfrm>
            <a:off x="4114800" y="2328672"/>
            <a:ext cx="7584133" cy="1478400"/>
          </a:xfrm>
        </p:spPr>
        <p:txBody>
          <a:bodyPr anchor="b"/>
          <a:lstStyle>
            <a:lvl1pPr>
              <a:lnSpc>
                <a:spcPct val="90000"/>
              </a:lnSpc>
              <a:defRPr sz="5333" b="1" i="0">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114800" y="3972202"/>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137603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324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1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alf 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endParaRPr lang="en-US" dirty="0"/>
          </a:p>
        </p:txBody>
      </p:sp>
    </p:spTree>
    <p:extLst>
      <p:ext uri="{BB962C8B-B14F-4D97-AF65-F5344CB8AC3E}">
        <p14:creationId xmlns:p14="http://schemas.microsoft.com/office/powerpoint/2010/main" val="2259677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ature-Outcome Overvie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userDrawn="1"/>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50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320" y="487681"/>
            <a:ext cx="11209360" cy="53142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91320" y="1584960"/>
            <a:ext cx="11209360" cy="47853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6096001" y="6477000"/>
            <a:ext cx="5848351" cy="203200"/>
          </a:xfrm>
          <a:prstGeom prst="rect">
            <a:avLst/>
          </a:prstGeom>
        </p:spPr>
        <p:txBody>
          <a:bodyPr vert="horz" lIns="0" tIns="0" rIns="0" bIns="0" rtlCol="0" anchor="b"/>
          <a:lstStyle>
            <a:lvl1pPr algn="r">
              <a:defRPr sz="800">
                <a:solidFill>
                  <a:schemeClr val="bg1">
                    <a:lumMod val="65000"/>
                  </a:schemeClr>
                </a:solidFill>
              </a:defRPr>
            </a:lvl1p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890652381"/>
      </p:ext>
    </p:extLst>
  </p:cSld>
  <p:clrMap bg1="lt1" tx1="dk1" bg2="lt2" tx2="dk2" accent1="accent1" accent2="accent2" accent3="accent3" accent4="accent4" accent5="accent5" accent6="accent6" hlink="hlink" folHlink="folHlink"/>
  <p:sldLayoutIdLst>
    <p:sldLayoutId id="2147483673" r:id="rId1"/>
    <p:sldLayoutId id="2147483696" r:id="rId2"/>
    <p:sldLayoutId id="2147483675" r:id="rId3"/>
    <p:sldLayoutId id="2147483676" r:id="rId4"/>
    <p:sldLayoutId id="2147483677" r:id="rId5"/>
    <p:sldLayoutId id="2147483678" r:id="rId6"/>
    <p:sldLayoutId id="2147483679" r:id="rId7"/>
    <p:sldLayoutId id="2147483697" r:id="rId8"/>
    <p:sldLayoutId id="2147483698" r:id="rId9"/>
    <p:sldLayoutId id="2147483699" r:id="rId10"/>
    <p:sldLayoutId id="2147483700" r:id="rId11"/>
    <p:sldLayoutId id="2147483680" r:id="rId12"/>
    <p:sldLayoutId id="2147483701" r:id="rId13"/>
    <p:sldLayoutId id="2147483681" r:id="rId14"/>
    <p:sldLayoutId id="2147483682" r:id="rId15"/>
    <p:sldLayoutId id="214748370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377" rtl="0" eaLnBrk="1" latinLnBrk="0" hangingPunct="1">
        <a:lnSpc>
          <a:spcPct val="90000"/>
        </a:lnSpc>
        <a:spcBef>
          <a:spcPct val="0"/>
        </a:spcBef>
        <a:buNone/>
        <a:defRPr sz="3733" b="1" i="0" kern="1200">
          <a:solidFill>
            <a:schemeClr val="tx1"/>
          </a:solidFill>
          <a:latin typeface="+mj-lt"/>
          <a:ea typeface="+mj-ea"/>
          <a:cs typeface="+mj-cs"/>
        </a:defRPr>
      </a:lvl1pPr>
    </p:titleStyle>
    <p:bodyStyle>
      <a:lvl1pPr marL="304792" indent="-304792" algn="l" defTabSz="914377" rtl="0" eaLnBrk="1" latinLnBrk="0" hangingPunct="1">
        <a:lnSpc>
          <a:spcPct val="100000"/>
        </a:lnSpc>
        <a:spcBef>
          <a:spcPts val="2667"/>
        </a:spcBef>
        <a:buClr>
          <a:schemeClr val="tx2"/>
        </a:buClr>
        <a:buFont typeface="Wingdings 2" panose="05020102010507070707" pitchFamily="18" charset="2"/>
        <a:buChar char=""/>
        <a:defRPr sz="2133"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A4A3A4"/>
          </p15:clr>
        </p15:guide>
        <p15:guide id="3" orient="horz" pos="230">
          <p15:clr>
            <a:srgbClr val="A4A3A4"/>
          </p15:clr>
        </p15:guide>
        <p15:guide id="4" orient="horz" pos="3060">
          <p15:clr>
            <a:srgbClr val="A4A3A4"/>
          </p15:clr>
        </p15:guide>
        <p15:guide id="5" pos="231">
          <p15:clr>
            <a:srgbClr val="A4A3A4"/>
          </p15:clr>
        </p15:guide>
        <p15:guide id="6" pos="5528">
          <p15:clr>
            <a:srgbClr val="A4A3A4"/>
          </p15:clr>
        </p15:guide>
        <p15:guide id="7" pos="116">
          <p15:clr>
            <a:srgbClr val="A4A3A4"/>
          </p15:clr>
        </p15:guide>
        <p15:guide id="8" orient="horz" pos="3156">
          <p15:clr>
            <a:srgbClr val="A4A3A4"/>
          </p15:clr>
        </p15:guide>
        <p15:guide id="9" pos="5643">
          <p15:clr>
            <a:srgbClr val="A4A3A4"/>
          </p15:clr>
        </p15:guide>
        <p15:guide id="10" orient="horz" pos="3011">
          <p15:clr>
            <a:srgbClr val="A4A3A4"/>
          </p15:clr>
        </p15:guide>
        <p15:guide id="11" orient="horz" pos="7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share.autodesk.com/:p:/r/sites/ChannelTechTeam/Shared%20Documents/General/Presentations%20and%20Documents/D%26M%20demosets%20and%20presentations/03-PDM-PLM/50-Fusion%20Manage/Fusion%20Manage%20Tech%20Sales%20User%20Experiences.pptx?d=w8d612ed4c6d74b26b32c584b41a9fdfd&amp;csf=1&amp;web=1&amp;e=AbYTiC" TargetMode="External"/><Relationship Id="rId7" Type="http://schemas.openxmlformats.org/officeDocument/2006/relationships/image" Target="../media/image20.png"/><Relationship Id="rId2" Type="http://schemas.openxmlformats.org/officeDocument/2006/relationships/hyperlink" Target="https://share.autodesk.com/:p:/r/sites/ChannelTechTeam/Shared%20Documents/General/Presentations%20and%20Documents/D%26M%20demosets%20and%20presentations/03-PDM-PLM/20-Vault%20Backup%20Archive/2026/Autodesk%20Vault%20-%20PDMC-Vault%20Sample%20Documentation%202026.pptx?d=w5ead36b058b540bf84cccc2a130bb6c8&amp;csf=1&amp;web=1&amp;e=c4SnMd" TargetMode="Externa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ithub.com/dickmans/plm-extension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oechlm/Autodesk.TS.PlmDesktopExtensions/releases/latest" TargetMode="External"/><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74672-BADB-FF6C-BAB0-5FF2D25155AF}"/>
              </a:ext>
            </a:extLst>
          </p:cNvPr>
          <p:cNvSpPr>
            <a:spLocks noGrp="1"/>
          </p:cNvSpPr>
          <p:nvPr>
            <p:ph type="body" sz="quarter" idx="14"/>
          </p:nvPr>
        </p:nvSpPr>
        <p:spPr/>
        <p:txBody>
          <a:bodyPr/>
          <a:lstStyle/>
          <a:p>
            <a:endParaRPr lang="en-US"/>
          </a:p>
        </p:txBody>
      </p:sp>
      <p:sp>
        <p:nvSpPr>
          <p:cNvPr id="3" name="Subtitle 2">
            <a:extLst>
              <a:ext uri="{FF2B5EF4-FFF2-40B4-BE49-F238E27FC236}">
                <a16:creationId xmlns:a16="http://schemas.microsoft.com/office/drawing/2014/main" id="{E6BC3AF9-6125-4D97-9123-D9ABB5BF4441}"/>
              </a:ext>
            </a:extLst>
          </p:cNvPr>
          <p:cNvSpPr>
            <a:spLocks noGrp="1"/>
          </p:cNvSpPr>
          <p:nvPr>
            <p:ph type="subTitle" idx="1"/>
          </p:nvPr>
        </p:nvSpPr>
        <p:spPr>
          <a:xfrm>
            <a:off x="2588639" y="3948803"/>
            <a:ext cx="9112295" cy="369332"/>
          </a:xfrm>
        </p:spPr>
        <p:txBody>
          <a:bodyPr/>
          <a:lstStyle/>
          <a:p>
            <a:r>
              <a:rPr lang="en-US" dirty="0"/>
              <a:t>Integrating PLM workflows with CAD-PDM </a:t>
            </a:r>
            <a:endParaRPr lang="en-DE" dirty="0"/>
          </a:p>
        </p:txBody>
      </p:sp>
      <p:sp>
        <p:nvSpPr>
          <p:cNvPr id="4" name="Text Placeholder 3">
            <a:extLst>
              <a:ext uri="{FF2B5EF4-FFF2-40B4-BE49-F238E27FC236}">
                <a16:creationId xmlns:a16="http://schemas.microsoft.com/office/drawing/2014/main" id="{645BC457-E4FF-4020-A22A-7915BD53DF18}"/>
              </a:ext>
            </a:extLst>
          </p:cNvPr>
          <p:cNvSpPr>
            <a:spLocks noGrp="1"/>
          </p:cNvSpPr>
          <p:nvPr>
            <p:ph type="body" sz="quarter" idx="11"/>
          </p:nvPr>
        </p:nvSpPr>
        <p:spPr/>
        <p:txBody>
          <a:bodyPr/>
          <a:lstStyle/>
          <a:p>
            <a:r>
              <a:rPr lang="en-US" dirty="0"/>
              <a:t>Sven Dickmans</a:t>
            </a:r>
            <a:endParaRPr lang="en-DE" dirty="0"/>
          </a:p>
        </p:txBody>
      </p:sp>
      <p:sp>
        <p:nvSpPr>
          <p:cNvPr id="5" name="Text Placeholder 4">
            <a:extLst>
              <a:ext uri="{FF2B5EF4-FFF2-40B4-BE49-F238E27FC236}">
                <a16:creationId xmlns:a16="http://schemas.microsoft.com/office/drawing/2014/main" id="{06DF7268-F4DC-4D03-8CA7-645A0D5C53B0}"/>
              </a:ext>
            </a:extLst>
          </p:cNvPr>
          <p:cNvSpPr>
            <a:spLocks noGrp="1"/>
          </p:cNvSpPr>
          <p:nvPr>
            <p:ph type="body" sz="quarter" idx="12"/>
          </p:nvPr>
        </p:nvSpPr>
        <p:spPr/>
        <p:txBody>
          <a:bodyPr/>
          <a:lstStyle/>
          <a:p>
            <a:r>
              <a:rPr lang="en-US" dirty="0"/>
              <a:t>Solutions Engineer PDM|PLM</a:t>
            </a:r>
            <a:endParaRPr lang="en-DE" dirty="0"/>
          </a:p>
        </p:txBody>
      </p:sp>
      <p:sp>
        <p:nvSpPr>
          <p:cNvPr id="6" name="Title 5">
            <a:extLst>
              <a:ext uri="{FF2B5EF4-FFF2-40B4-BE49-F238E27FC236}">
                <a16:creationId xmlns:a16="http://schemas.microsoft.com/office/drawing/2014/main" id="{D7BC9952-060B-4882-BB73-213B6A940532}"/>
              </a:ext>
            </a:extLst>
          </p:cNvPr>
          <p:cNvSpPr>
            <a:spLocks noGrp="1"/>
          </p:cNvSpPr>
          <p:nvPr>
            <p:ph type="title"/>
          </p:nvPr>
        </p:nvSpPr>
        <p:spPr>
          <a:xfrm>
            <a:off x="2588385" y="2343124"/>
            <a:ext cx="9354828" cy="1477199"/>
          </a:xfrm>
        </p:spPr>
        <p:txBody>
          <a:bodyPr/>
          <a:lstStyle/>
          <a:p>
            <a:r>
              <a:rPr lang="en-US" dirty="0"/>
              <a:t>Technical Sales</a:t>
            </a:r>
            <a:br>
              <a:rPr lang="en-US" dirty="0"/>
            </a:br>
            <a:r>
              <a:rPr lang="en-US" dirty="0"/>
              <a:t>Vault plm Client Extensions</a:t>
            </a:r>
            <a:endParaRPr lang="en-DE" dirty="0"/>
          </a:p>
        </p:txBody>
      </p:sp>
      <p:sp>
        <p:nvSpPr>
          <p:cNvPr id="8" name="Text Placeholder 3">
            <a:extLst>
              <a:ext uri="{FF2B5EF4-FFF2-40B4-BE49-F238E27FC236}">
                <a16:creationId xmlns:a16="http://schemas.microsoft.com/office/drawing/2014/main" id="{D86A5EA8-97BB-C9DD-6EE6-F4CA401BFBFB}"/>
              </a:ext>
            </a:extLst>
          </p:cNvPr>
          <p:cNvSpPr txBox="1">
            <a:spLocks/>
          </p:cNvSpPr>
          <p:nvPr/>
        </p:nvSpPr>
        <p:spPr>
          <a:xfrm>
            <a:off x="7138472" y="5197604"/>
            <a:ext cx="5120643" cy="287259"/>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8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Markus Koechl</a:t>
            </a:r>
            <a:endParaRPr lang="en-DE" dirty="0"/>
          </a:p>
        </p:txBody>
      </p:sp>
      <p:sp>
        <p:nvSpPr>
          <p:cNvPr id="9" name="Text Placeholder 4">
            <a:extLst>
              <a:ext uri="{FF2B5EF4-FFF2-40B4-BE49-F238E27FC236}">
                <a16:creationId xmlns:a16="http://schemas.microsoft.com/office/drawing/2014/main" id="{6402A2A2-4447-3174-D574-ACB15B3733F0}"/>
              </a:ext>
            </a:extLst>
          </p:cNvPr>
          <p:cNvSpPr txBox="1">
            <a:spLocks/>
          </p:cNvSpPr>
          <p:nvPr/>
        </p:nvSpPr>
        <p:spPr>
          <a:xfrm>
            <a:off x="7138472" y="5481854"/>
            <a:ext cx="5120643" cy="225703"/>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4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Solutions Engineer PDM|PLM</a:t>
            </a:r>
            <a:endParaRPr lang="en-DE" dirty="0"/>
          </a:p>
        </p:txBody>
      </p:sp>
    </p:spTree>
    <p:extLst>
      <p:ext uri="{BB962C8B-B14F-4D97-AF65-F5344CB8AC3E}">
        <p14:creationId xmlns:p14="http://schemas.microsoft.com/office/powerpoint/2010/main" val="3899301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C87-29C4-082E-2238-5EDDCF4D7588}"/>
              </a:ext>
            </a:extLst>
          </p:cNvPr>
          <p:cNvSpPr>
            <a:spLocks noGrp="1"/>
          </p:cNvSpPr>
          <p:nvPr>
            <p:ph type="title"/>
          </p:nvPr>
        </p:nvSpPr>
        <p:spPr/>
        <p:txBody>
          <a:bodyPr/>
          <a:lstStyle/>
          <a:p>
            <a:r>
              <a:rPr lang="en-US" dirty="0"/>
              <a:t>Initial Start</a:t>
            </a:r>
          </a:p>
        </p:txBody>
      </p:sp>
      <p:sp>
        <p:nvSpPr>
          <p:cNvPr id="3" name="Text Placeholder 2">
            <a:extLst>
              <a:ext uri="{FF2B5EF4-FFF2-40B4-BE49-F238E27FC236}">
                <a16:creationId xmlns:a16="http://schemas.microsoft.com/office/drawing/2014/main" id="{29CDADFA-BB99-4545-FEF8-E9061B1B2B61}"/>
              </a:ext>
            </a:extLst>
          </p:cNvPr>
          <p:cNvSpPr>
            <a:spLocks noGrp="1"/>
          </p:cNvSpPr>
          <p:nvPr>
            <p:ph type="body" sz="quarter" idx="13"/>
          </p:nvPr>
        </p:nvSpPr>
        <p:spPr/>
        <p:txBody>
          <a:bodyPr/>
          <a:lstStyle/>
          <a:p>
            <a:r>
              <a:rPr lang="en-US" dirty="0"/>
              <a:t>Load Behavior</a:t>
            </a:r>
          </a:p>
        </p:txBody>
      </p:sp>
      <p:sp>
        <p:nvSpPr>
          <p:cNvPr id="4" name="Content Placeholder 3">
            <a:extLst>
              <a:ext uri="{FF2B5EF4-FFF2-40B4-BE49-F238E27FC236}">
                <a16:creationId xmlns:a16="http://schemas.microsoft.com/office/drawing/2014/main" id="{6C935330-4284-F36E-790F-D104B178B7E1}"/>
              </a:ext>
            </a:extLst>
          </p:cNvPr>
          <p:cNvSpPr>
            <a:spLocks noGrp="1"/>
          </p:cNvSpPr>
          <p:nvPr>
            <p:ph idx="1"/>
          </p:nvPr>
        </p:nvSpPr>
        <p:spPr/>
        <p:txBody>
          <a:bodyPr/>
          <a:lstStyle/>
          <a:p>
            <a:r>
              <a:rPr lang="en-US" dirty="0"/>
              <a:t>Inventor Addin</a:t>
            </a:r>
          </a:p>
          <a:p>
            <a:pPr lvl="1"/>
            <a:r>
              <a:rPr lang="en-US" dirty="0"/>
              <a:t>Allow loading of the unsigned Addin in the Inventor Addin Manager</a:t>
            </a:r>
          </a:p>
          <a:p>
            <a:pPr lvl="1"/>
            <a:r>
              <a:rPr lang="en-US" dirty="0"/>
              <a:t>Enable Load on Startup if preferred</a:t>
            </a:r>
          </a:p>
          <a:p>
            <a:r>
              <a:rPr lang="en-US" dirty="0"/>
              <a:t>Inventor Addin | Vault Extension</a:t>
            </a:r>
          </a:p>
          <a:p>
            <a:pPr lvl="1"/>
            <a:r>
              <a:rPr lang="en-US" dirty="0"/>
              <a:t>Both extensions require an Autodesk Account login</a:t>
            </a:r>
          </a:p>
          <a:p>
            <a:pPr lvl="1"/>
            <a:r>
              <a:rPr lang="en-US" dirty="0"/>
              <a:t>The extension will skip loading if the login is canceled or failed</a:t>
            </a:r>
          </a:p>
        </p:txBody>
      </p:sp>
      <p:pic>
        <p:nvPicPr>
          <p:cNvPr id="6" name="Picture 5">
            <a:extLst>
              <a:ext uri="{FF2B5EF4-FFF2-40B4-BE49-F238E27FC236}">
                <a16:creationId xmlns:a16="http://schemas.microsoft.com/office/drawing/2014/main" id="{D53C6430-C4F1-AB79-938D-A5A2804DA5E7}"/>
              </a:ext>
            </a:extLst>
          </p:cNvPr>
          <p:cNvPicPr>
            <a:picLocks noChangeAspect="1"/>
          </p:cNvPicPr>
          <p:nvPr/>
        </p:nvPicPr>
        <p:blipFill>
          <a:blip r:embed="rId2"/>
          <a:stretch>
            <a:fillRect/>
          </a:stretch>
        </p:blipFill>
        <p:spPr>
          <a:xfrm>
            <a:off x="1606537" y="487681"/>
            <a:ext cx="2887642" cy="5136901"/>
          </a:xfrm>
          <a:prstGeom prst="rect">
            <a:avLst/>
          </a:prstGeom>
        </p:spPr>
      </p:pic>
    </p:spTree>
    <p:extLst>
      <p:ext uri="{BB962C8B-B14F-4D97-AF65-F5344CB8AC3E}">
        <p14:creationId xmlns:p14="http://schemas.microsoft.com/office/powerpoint/2010/main" val="2182427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710802-52D6-4FE9-B050-80AB3649C51D}"/>
              </a:ext>
            </a:extLst>
          </p:cNvPr>
          <p:cNvSpPr>
            <a:spLocks noGrp="1"/>
          </p:cNvSpPr>
          <p:nvPr>
            <p:ph type="body" sz="quarter" idx="13"/>
          </p:nvPr>
        </p:nvSpPr>
        <p:spPr/>
        <p:txBody>
          <a:bodyPr/>
          <a:lstStyle/>
          <a:p>
            <a:r>
              <a:rPr lang="en-US" dirty="0"/>
              <a:t>Inventor </a:t>
            </a:r>
            <a:r>
              <a:rPr lang="en-US" dirty="0" err="1"/>
              <a:t>dockable</a:t>
            </a:r>
            <a:r>
              <a:rPr lang="en-US" dirty="0"/>
              <a:t> windows | Vault dock-panels = WebView2 controls</a:t>
            </a:r>
          </a:p>
        </p:txBody>
      </p:sp>
      <p:sp>
        <p:nvSpPr>
          <p:cNvPr id="12" name="Content Placeholder 11">
            <a:extLst>
              <a:ext uri="{FF2B5EF4-FFF2-40B4-BE49-F238E27FC236}">
                <a16:creationId xmlns:a16="http://schemas.microsoft.com/office/drawing/2014/main" id="{C8563C98-672B-9C5A-DF46-BF4181F15529}"/>
              </a:ext>
            </a:extLst>
          </p:cNvPr>
          <p:cNvSpPr>
            <a:spLocks noGrp="1"/>
          </p:cNvSpPr>
          <p:nvPr>
            <p:ph idx="1"/>
          </p:nvPr>
        </p:nvSpPr>
        <p:spPr/>
        <p:txBody>
          <a:bodyPr/>
          <a:lstStyle/>
          <a:p>
            <a:r>
              <a:rPr lang="en-US" dirty="0"/>
              <a:t>WebView2 controls display Fusion Manage UX Extension pages</a:t>
            </a:r>
          </a:p>
          <a:p>
            <a:pPr lvl="1"/>
            <a:r>
              <a:rPr lang="en-US" dirty="0"/>
              <a:t>Optimized layout with host-specific user commands</a:t>
            </a:r>
          </a:p>
          <a:p>
            <a:pPr lvl="1"/>
            <a:r>
              <a:rPr lang="en-US" dirty="0"/>
              <a:t>Messaging for bidirectional host – UXE server communication</a:t>
            </a:r>
          </a:p>
        </p:txBody>
      </p:sp>
      <p:sp>
        <p:nvSpPr>
          <p:cNvPr id="6" name="Title 5">
            <a:extLst>
              <a:ext uri="{FF2B5EF4-FFF2-40B4-BE49-F238E27FC236}">
                <a16:creationId xmlns:a16="http://schemas.microsoft.com/office/drawing/2014/main" id="{2285E48E-947C-2E20-3072-ED2D5F5F9657}"/>
              </a:ext>
            </a:extLst>
          </p:cNvPr>
          <p:cNvSpPr>
            <a:spLocks noGrp="1"/>
          </p:cNvSpPr>
          <p:nvPr>
            <p:ph type="title"/>
          </p:nvPr>
        </p:nvSpPr>
        <p:spPr/>
        <p:txBody>
          <a:bodyPr/>
          <a:lstStyle/>
          <a:p>
            <a:r>
              <a:rPr lang="en-US" dirty="0"/>
              <a:t>How it works…</a:t>
            </a:r>
          </a:p>
        </p:txBody>
      </p:sp>
      <p:pic>
        <p:nvPicPr>
          <p:cNvPr id="11" name="Picture 10">
            <a:extLst>
              <a:ext uri="{FF2B5EF4-FFF2-40B4-BE49-F238E27FC236}">
                <a16:creationId xmlns:a16="http://schemas.microsoft.com/office/drawing/2014/main" id="{C9E02E0B-EC2A-318F-2000-53A4C9FD3878}"/>
              </a:ext>
            </a:extLst>
          </p:cNvPr>
          <p:cNvPicPr>
            <a:picLocks noChangeAspect="1"/>
          </p:cNvPicPr>
          <p:nvPr/>
        </p:nvPicPr>
        <p:blipFill>
          <a:blip r:embed="rId2"/>
          <a:stretch>
            <a:fillRect/>
          </a:stretch>
        </p:blipFill>
        <p:spPr>
          <a:xfrm>
            <a:off x="5021754" y="2871315"/>
            <a:ext cx="1996091" cy="3817296"/>
          </a:xfrm>
          <a:prstGeom prst="rect">
            <a:avLst/>
          </a:prstGeom>
        </p:spPr>
      </p:pic>
      <p:pic>
        <p:nvPicPr>
          <p:cNvPr id="14" name="Picture 13">
            <a:extLst>
              <a:ext uri="{FF2B5EF4-FFF2-40B4-BE49-F238E27FC236}">
                <a16:creationId xmlns:a16="http://schemas.microsoft.com/office/drawing/2014/main" id="{C7621FAB-8002-144F-C381-7795FDCF6A64}"/>
              </a:ext>
            </a:extLst>
          </p:cNvPr>
          <p:cNvPicPr>
            <a:picLocks noChangeAspect="1"/>
          </p:cNvPicPr>
          <p:nvPr/>
        </p:nvPicPr>
        <p:blipFill>
          <a:blip r:embed="rId3"/>
          <a:stretch>
            <a:fillRect/>
          </a:stretch>
        </p:blipFill>
        <p:spPr>
          <a:xfrm>
            <a:off x="7483319" y="3666111"/>
            <a:ext cx="4336630" cy="3022500"/>
          </a:xfrm>
          <a:prstGeom prst="rect">
            <a:avLst/>
          </a:prstGeom>
        </p:spPr>
      </p:pic>
      <p:pic>
        <p:nvPicPr>
          <p:cNvPr id="15" name="Picture 14">
            <a:extLst>
              <a:ext uri="{FF2B5EF4-FFF2-40B4-BE49-F238E27FC236}">
                <a16:creationId xmlns:a16="http://schemas.microsoft.com/office/drawing/2014/main" id="{2A3CCAB7-FD98-C87F-053E-32CE8B4B1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940" y="3522310"/>
            <a:ext cx="1249567" cy="1249567"/>
          </a:xfrm>
          <a:prstGeom prst="rect">
            <a:avLst/>
          </a:prstGeom>
        </p:spPr>
      </p:pic>
      <p:pic>
        <p:nvPicPr>
          <p:cNvPr id="16" name="Picture 2">
            <a:extLst>
              <a:ext uri="{FF2B5EF4-FFF2-40B4-BE49-F238E27FC236}">
                <a16:creationId xmlns:a16="http://schemas.microsoft.com/office/drawing/2014/main" id="{0C876334-170E-EE57-44B6-EDC80B68A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13" y="4880567"/>
            <a:ext cx="1249567" cy="12495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4D8064EE-0DB6-88C4-9656-582CC1968467}"/>
              </a:ext>
            </a:extLst>
          </p:cNvPr>
          <p:cNvSpPr/>
          <p:nvPr/>
        </p:nvSpPr>
        <p:spPr>
          <a:xfrm>
            <a:off x="2984500" y="3378740"/>
            <a:ext cx="4434462" cy="5382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messages</a:t>
            </a:r>
          </a:p>
        </p:txBody>
      </p:sp>
      <p:sp>
        <p:nvSpPr>
          <p:cNvPr id="18" name="Rectangle 17">
            <a:extLst>
              <a:ext uri="{FF2B5EF4-FFF2-40B4-BE49-F238E27FC236}">
                <a16:creationId xmlns:a16="http://schemas.microsoft.com/office/drawing/2014/main" id="{B087EDE3-18B2-4B4D-8E1C-F0BDEE1BC6AF}"/>
              </a:ext>
            </a:extLst>
          </p:cNvPr>
          <p:cNvSpPr/>
          <p:nvPr/>
        </p:nvSpPr>
        <p:spPr>
          <a:xfrm>
            <a:off x="2671864" y="3522310"/>
            <a:ext cx="193367" cy="2607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9" name="Arrow: Left 18">
            <a:extLst>
              <a:ext uri="{FF2B5EF4-FFF2-40B4-BE49-F238E27FC236}">
                <a16:creationId xmlns:a16="http://schemas.microsoft.com/office/drawing/2014/main" id="{D82DED1F-4D5E-E596-43B1-41DAB780F9EE}"/>
              </a:ext>
            </a:extLst>
          </p:cNvPr>
          <p:cNvSpPr/>
          <p:nvPr/>
        </p:nvSpPr>
        <p:spPr>
          <a:xfrm>
            <a:off x="6297039" y="4662791"/>
            <a:ext cx="1121924"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Display</a:t>
            </a:r>
          </a:p>
        </p:txBody>
      </p:sp>
      <p:sp>
        <p:nvSpPr>
          <p:cNvPr id="20" name="Arrow: Left 19">
            <a:extLst>
              <a:ext uri="{FF2B5EF4-FFF2-40B4-BE49-F238E27FC236}">
                <a16:creationId xmlns:a16="http://schemas.microsoft.com/office/drawing/2014/main" id="{4D92DFDB-FF90-1A72-A5B1-74A39B94DFB2}"/>
              </a:ext>
            </a:extLst>
          </p:cNvPr>
          <p:cNvSpPr/>
          <p:nvPr/>
        </p:nvSpPr>
        <p:spPr>
          <a:xfrm>
            <a:off x="2984500" y="5584227"/>
            <a:ext cx="2758060"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 messages</a:t>
            </a:r>
          </a:p>
        </p:txBody>
      </p:sp>
      <p:sp>
        <p:nvSpPr>
          <p:cNvPr id="21" name="TextBox 20">
            <a:extLst>
              <a:ext uri="{FF2B5EF4-FFF2-40B4-BE49-F238E27FC236}">
                <a16:creationId xmlns:a16="http://schemas.microsoft.com/office/drawing/2014/main" id="{9BCCA7E2-D1BF-9253-F011-B177F85E656E}"/>
              </a:ext>
            </a:extLst>
          </p:cNvPr>
          <p:cNvSpPr txBox="1"/>
          <p:nvPr/>
        </p:nvSpPr>
        <p:spPr>
          <a:xfrm>
            <a:off x="3195478" y="5925781"/>
            <a:ext cx="2547082" cy="338554"/>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Navigation/Selection</a:t>
            </a:r>
            <a:br>
              <a:rPr lang="en-US" sz="1100" dirty="0"/>
            </a:br>
            <a:r>
              <a:rPr lang="en-US" sz="1100" dirty="0"/>
              <a:t>Open or Add Component</a:t>
            </a:r>
          </a:p>
        </p:txBody>
      </p:sp>
      <p:sp>
        <p:nvSpPr>
          <p:cNvPr id="22" name="TextBox 21">
            <a:extLst>
              <a:ext uri="{FF2B5EF4-FFF2-40B4-BE49-F238E27FC236}">
                <a16:creationId xmlns:a16="http://schemas.microsoft.com/office/drawing/2014/main" id="{407DCB68-A349-1DBA-34F4-667FFA596E01}"/>
              </a:ext>
            </a:extLst>
          </p:cNvPr>
          <p:cNvSpPr txBox="1"/>
          <p:nvPr/>
        </p:nvSpPr>
        <p:spPr>
          <a:xfrm>
            <a:off x="2984500" y="3766592"/>
            <a:ext cx="4168572" cy="169277"/>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Call </a:t>
            </a:r>
            <a:r>
              <a:rPr lang="en-US" sz="1100" dirty="0" err="1"/>
              <a:t>Url</a:t>
            </a:r>
            <a:endParaRPr lang="en-US" sz="1100" dirty="0"/>
          </a:p>
        </p:txBody>
      </p:sp>
    </p:spTree>
    <p:extLst>
      <p:ext uri="{BB962C8B-B14F-4D97-AF65-F5344CB8AC3E}">
        <p14:creationId xmlns:p14="http://schemas.microsoft.com/office/powerpoint/2010/main" val="2453904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BE244-36B1-1A68-D556-38FA7493652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FileIterationId</a:t>
            </a:r>
            <a:r>
              <a:rPr lang="en-US" dirty="0"/>
              <a:t>; </a:t>
            </a:r>
            <a:r>
              <a:rPr lang="en-US" b="1" dirty="0" err="1"/>
              <a:t>Filename.Ext</a:t>
            </a:r>
            <a:r>
              <a:rPr lang="en-US" dirty="0"/>
              <a:t>; </a:t>
            </a:r>
            <a:r>
              <a:rPr lang="en-US" b="1" dirty="0"/>
              <a:t>MasterId</a:t>
            </a:r>
          </a:p>
        </p:txBody>
      </p:sp>
      <p:sp>
        <p:nvSpPr>
          <p:cNvPr id="4" name="Content Placeholder 3">
            <a:extLst>
              <a:ext uri="{FF2B5EF4-FFF2-40B4-BE49-F238E27FC236}">
                <a16:creationId xmlns:a16="http://schemas.microsoft.com/office/drawing/2014/main" id="{5779F1B6-49AD-44DC-2518-5DA2518B3FB3}"/>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b="1" dirty="0">
                <a:highlight>
                  <a:srgbClr val="FFFF00"/>
                </a:highlight>
              </a:rPr>
              <a:t>file</a:t>
            </a:r>
            <a:r>
              <a:rPr lang="en-US" dirty="0"/>
              <a:t> | item | plm-item</a:t>
            </a:r>
          </a:p>
        </p:txBody>
      </p:sp>
      <p:sp>
        <p:nvSpPr>
          <p:cNvPr id="2" name="Title 1">
            <a:extLst>
              <a:ext uri="{FF2B5EF4-FFF2-40B4-BE49-F238E27FC236}">
                <a16:creationId xmlns:a16="http://schemas.microsoft.com/office/drawing/2014/main" id="{AC8764CD-1235-861A-C41B-9D6D9C6296B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640A2A83-C755-A40B-A3D4-BEF6A6AEDD2B}"/>
              </a:ext>
            </a:extLst>
          </p:cNvPr>
          <p:cNvSpPr>
            <a:spLocks noGrp="1"/>
          </p:cNvSpPr>
          <p:nvPr>
            <p:ph type="body" sz="quarter" idx="13"/>
          </p:nvPr>
        </p:nvSpPr>
        <p:spPr/>
        <p:txBody>
          <a:bodyPr/>
          <a:lstStyle/>
          <a:p>
            <a:r>
              <a:rPr lang="en-US" dirty="0"/>
              <a:t>Source = Vault File</a:t>
            </a:r>
          </a:p>
        </p:txBody>
      </p:sp>
      <p:pic>
        <p:nvPicPr>
          <p:cNvPr id="12" name="Picture 11">
            <a:extLst>
              <a:ext uri="{FF2B5EF4-FFF2-40B4-BE49-F238E27FC236}">
                <a16:creationId xmlns:a16="http://schemas.microsoft.com/office/drawing/2014/main" id="{60583252-5718-A98F-01A0-16E2D5E60C12}"/>
              </a:ext>
            </a:extLst>
          </p:cNvPr>
          <p:cNvPicPr>
            <a:picLocks noChangeAspect="1"/>
          </p:cNvPicPr>
          <p:nvPr/>
        </p:nvPicPr>
        <p:blipFill>
          <a:blip r:embed="rId2"/>
          <a:stretch>
            <a:fillRect/>
          </a:stretch>
        </p:blipFill>
        <p:spPr>
          <a:xfrm>
            <a:off x="491068" y="2501889"/>
            <a:ext cx="4580952" cy="3619048"/>
          </a:xfrm>
          <a:prstGeom prst="rect">
            <a:avLst/>
          </a:prstGeom>
        </p:spPr>
      </p:pic>
    </p:spTree>
    <p:extLst>
      <p:ext uri="{BB962C8B-B14F-4D97-AF65-F5344CB8AC3E}">
        <p14:creationId xmlns:p14="http://schemas.microsoft.com/office/powerpoint/2010/main" val="56243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A467-410E-5555-7878-B716744368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935DA-6B18-C79A-947F-EA0848B7508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ItemRevision(Id)</a:t>
            </a:r>
            <a:r>
              <a:rPr lang="en-US" dirty="0"/>
              <a:t>; </a:t>
            </a:r>
            <a:r>
              <a:rPr lang="en-US" b="1" dirty="0"/>
              <a:t>Number</a:t>
            </a:r>
          </a:p>
        </p:txBody>
      </p:sp>
      <p:sp>
        <p:nvSpPr>
          <p:cNvPr id="4" name="Content Placeholder 3">
            <a:extLst>
              <a:ext uri="{FF2B5EF4-FFF2-40B4-BE49-F238E27FC236}">
                <a16:creationId xmlns:a16="http://schemas.microsoft.com/office/drawing/2014/main" id="{CA3A3B2C-1F03-56FF-9D66-F78D25D244FE}"/>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a:t>
            </a:r>
            <a:r>
              <a:rPr lang="en-US" b="1" dirty="0">
                <a:highlight>
                  <a:srgbClr val="FFFF00"/>
                </a:highlight>
              </a:rPr>
              <a:t>item</a:t>
            </a:r>
            <a:r>
              <a:rPr lang="en-US" dirty="0"/>
              <a:t> | plm-item</a:t>
            </a:r>
          </a:p>
        </p:txBody>
      </p:sp>
      <p:sp>
        <p:nvSpPr>
          <p:cNvPr id="2" name="Title 1">
            <a:extLst>
              <a:ext uri="{FF2B5EF4-FFF2-40B4-BE49-F238E27FC236}">
                <a16:creationId xmlns:a16="http://schemas.microsoft.com/office/drawing/2014/main" id="{0516C7A1-D63A-D8A8-D0B4-51BDDEF8470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9F8D18F9-B1C1-A26A-4993-4732995BE7D1}"/>
              </a:ext>
            </a:extLst>
          </p:cNvPr>
          <p:cNvSpPr>
            <a:spLocks noGrp="1"/>
          </p:cNvSpPr>
          <p:nvPr>
            <p:ph type="body" sz="quarter" idx="13"/>
          </p:nvPr>
        </p:nvSpPr>
        <p:spPr/>
        <p:txBody>
          <a:bodyPr/>
          <a:lstStyle/>
          <a:p>
            <a:r>
              <a:rPr lang="en-US" dirty="0"/>
              <a:t>Source = Vault Item</a:t>
            </a:r>
          </a:p>
        </p:txBody>
      </p:sp>
      <p:pic>
        <p:nvPicPr>
          <p:cNvPr id="7" name="Picture 6">
            <a:extLst>
              <a:ext uri="{FF2B5EF4-FFF2-40B4-BE49-F238E27FC236}">
                <a16:creationId xmlns:a16="http://schemas.microsoft.com/office/drawing/2014/main" id="{3F071A25-772A-ACB6-FBB8-599F2C999E96}"/>
              </a:ext>
            </a:extLst>
          </p:cNvPr>
          <p:cNvPicPr>
            <a:picLocks noChangeAspect="1"/>
          </p:cNvPicPr>
          <p:nvPr/>
        </p:nvPicPr>
        <p:blipFill>
          <a:blip r:embed="rId2"/>
          <a:stretch>
            <a:fillRect/>
          </a:stretch>
        </p:blipFill>
        <p:spPr>
          <a:xfrm>
            <a:off x="491068" y="2511510"/>
            <a:ext cx="4657143" cy="4076190"/>
          </a:xfrm>
          <a:prstGeom prst="rect">
            <a:avLst/>
          </a:prstGeom>
        </p:spPr>
      </p:pic>
    </p:spTree>
    <p:extLst>
      <p:ext uri="{BB962C8B-B14F-4D97-AF65-F5344CB8AC3E}">
        <p14:creationId xmlns:p14="http://schemas.microsoft.com/office/powerpoint/2010/main" val="3525727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CBCE-0BE6-D383-FE6D-2FD775E6EC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BA15FB-7EFB-7C37-FBF4-44DE207EF304}"/>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Number</a:t>
            </a:r>
            <a:r>
              <a:rPr lang="en-US" dirty="0"/>
              <a:t>; </a:t>
            </a:r>
            <a:r>
              <a:rPr lang="en-US" b="1" dirty="0"/>
              <a:t>Item Descriptor [Rev]</a:t>
            </a:r>
            <a:r>
              <a:rPr lang="en-US" dirty="0"/>
              <a:t>; </a:t>
            </a:r>
            <a:r>
              <a:rPr lang="en-US" b="1" dirty="0"/>
              <a:t>urn</a:t>
            </a:r>
          </a:p>
        </p:txBody>
      </p:sp>
      <p:sp>
        <p:nvSpPr>
          <p:cNvPr id="4" name="Content Placeholder 3">
            <a:extLst>
              <a:ext uri="{FF2B5EF4-FFF2-40B4-BE49-F238E27FC236}">
                <a16:creationId xmlns:a16="http://schemas.microsoft.com/office/drawing/2014/main" id="{3E851DE2-6E89-77F3-6623-AF3CC73DE665}"/>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item | </a:t>
            </a:r>
            <a:r>
              <a:rPr lang="en-US" b="1" dirty="0">
                <a:highlight>
                  <a:srgbClr val="FFFF00"/>
                </a:highlight>
              </a:rPr>
              <a:t>plm-item</a:t>
            </a:r>
          </a:p>
        </p:txBody>
      </p:sp>
      <p:sp>
        <p:nvSpPr>
          <p:cNvPr id="2" name="Title 1">
            <a:extLst>
              <a:ext uri="{FF2B5EF4-FFF2-40B4-BE49-F238E27FC236}">
                <a16:creationId xmlns:a16="http://schemas.microsoft.com/office/drawing/2014/main" id="{AA97C022-3F32-69BF-731F-AB43426ACDA0}"/>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137FA7A0-ECDC-4058-86EC-0C13B1CE6B90}"/>
              </a:ext>
            </a:extLst>
          </p:cNvPr>
          <p:cNvSpPr>
            <a:spLocks noGrp="1"/>
          </p:cNvSpPr>
          <p:nvPr>
            <p:ph type="body" sz="quarter" idx="13"/>
          </p:nvPr>
        </p:nvSpPr>
        <p:spPr/>
        <p:txBody>
          <a:bodyPr/>
          <a:lstStyle/>
          <a:p>
            <a:r>
              <a:rPr lang="en-US" dirty="0"/>
              <a:t>Source = Fusion Manage Item</a:t>
            </a:r>
          </a:p>
        </p:txBody>
      </p:sp>
      <p:pic>
        <p:nvPicPr>
          <p:cNvPr id="7" name="Picture 6">
            <a:extLst>
              <a:ext uri="{FF2B5EF4-FFF2-40B4-BE49-F238E27FC236}">
                <a16:creationId xmlns:a16="http://schemas.microsoft.com/office/drawing/2014/main" id="{9B45DDC6-2200-ADFA-718F-2A00A5D80DB9}"/>
              </a:ext>
            </a:extLst>
          </p:cNvPr>
          <p:cNvPicPr>
            <a:picLocks noChangeAspect="1"/>
          </p:cNvPicPr>
          <p:nvPr/>
        </p:nvPicPr>
        <p:blipFill>
          <a:blip r:embed="rId2"/>
          <a:stretch>
            <a:fillRect/>
          </a:stretch>
        </p:blipFill>
        <p:spPr>
          <a:xfrm>
            <a:off x="491068" y="2566182"/>
            <a:ext cx="6867525" cy="3743325"/>
          </a:xfrm>
          <a:prstGeom prst="rect">
            <a:avLst/>
          </a:prstGeom>
        </p:spPr>
      </p:pic>
    </p:spTree>
    <p:extLst>
      <p:ext uri="{BB962C8B-B14F-4D97-AF65-F5344CB8AC3E}">
        <p14:creationId xmlns:p14="http://schemas.microsoft.com/office/powerpoint/2010/main" val="1785228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7EB174-D180-4C5A-86DF-BA2A7D248947}"/>
              </a:ext>
            </a:extLst>
          </p:cNvPr>
          <p:cNvSpPr>
            <a:spLocks noGrp="1"/>
          </p:cNvSpPr>
          <p:nvPr>
            <p:ph type="title"/>
          </p:nvPr>
        </p:nvSpPr>
        <p:spPr/>
        <p:txBody>
          <a:bodyPr/>
          <a:lstStyle/>
          <a:p>
            <a:r>
              <a:rPr lang="en-US" dirty="0"/>
              <a:t>Summary</a:t>
            </a:r>
            <a:endParaRPr lang="en-DE" dirty="0"/>
          </a:p>
        </p:txBody>
      </p:sp>
      <p:sp>
        <p:nvSpPr>
          <p:cNvPr id="8" name="Text Placeholder 7">
            <a:extLst>
              <a:ext uri="{FF2B5EF4-FFF2-40B4-BE49-F238E27FC236}">
                <a16:creationId xmlns:a16="http://schemas.microsoft.com/office/drawing/2014/main" id="{43F5C33F-852F-0AA2-CD60-5D7533BB2362}"/>
              </a:ext>
            </a:extLst>
          </p:cNvPr>
          <p:cNvSpPr>
            <a:spLocks noGrp="1"/>
          </p:cNvSpPr>
          <p:nvPr>
            <p:ph type="body" sz="quarter" idx="13"/>
          </p:nvPr>
        </p:nvSpPr>
        <p:spPr/>
        <p:txBody>
          <a:bodyPr/>
          <a:lstStyle/>
          <a:p>
            <a:r>
              <a:rPr lang="en-US" dirty="0"/>
              <a:t>TS Vault plm Client Extensions</a:t>
            </a:r>
          </a:p>
        </p:txBody>
      </p:sp>
      <p:sp>
        <p:nvSpPr>
          <p:cNvPr id="2" name="Content Placeholder 1">
            <a:extLst>
              <a:ext uri="{FF2B5EF4-FFF2-40B4-BE49-F238E27FC236}">
                <a16:creationId xmlns:a16="http://schemas.microsoft.com/office/drawing/2014/main" id="{7297ED70-B28A-ACED-2E13-204524DBA298}"/>
              </a:ext>
            </a:extLst>
          </p:cNvPr>
          <p:cNvSpPr>
            <a:spLocks noGrp="1"/>
          </p:cNvSpPr>
          <p:nvPr>
            <p:ph idx="1"/>
          </p:nvPr>
        </p:nvSpPr>
        <p:spPr/>
        <p:txBody>
          <a:bodyPr/>
          <a:lstStyle/>
          <a:p>
            <a:r>
              <a:rPr lang="en-US" dirty="0"/>
              <a:t>Leverage the extensions as presales samples to demonstrate customization options of workflows and the user interface</a:t>
            </a:r>
          </a:p>
          <a:p>
            <a:r>
              <a:rPr lang="en-US" dirty="0"/>
              <a:t>Vault Connector may deliver panels as a default in the future</a:t>
            </a:r>
          </a:p>
          <a:p>
            <a:pPr lvl="1"/>
            <a:r>
              <a:rPr lang="en-US" dirty="0"/>
              <a:t>Continue to leverage the extension templates for custom workspaces, whose content default panels won’t target</a:t>
            </a:r>
          </a:p>
          <a:p>
            <a:endParaRPr lang="en-US" dirty="0"/>
          </a:p>
        </p:txBody>
      </p:sp>
      <p:pic>
        <p:nvPicPr>
          <p:cNvPr id="9" name="Picture 8">
            <a:extLst>
              <a:ext uri="{FF2B5EF4-FFF2-40B4-BE49-F238E27FC236}">
                <a16:creationId xmlns:a16="http://schemas.microsoft.com/office/drawing/2014/main" id="{E9BE7E0C-0239-F481-F83B-78E6FF960641}"/>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EC6EA6-363E-7F42-0D9F-A9BE67ABA5E4}"/>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ED28B23-B2A5-00CC-75DB-B50242588779}"/>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605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39F900-5C63-4D38-A5D8-4B8DDED43E83}"/>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4186095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42A1A8-A589-45CF-A98F-53559BAA88F8}"/>
              </a:ext>
            </a:extLst>
          </p:cNvPr>
          <p:cNvSpPr>
            <a:spLocks noGrp="1"/>
          </p:cNvSpPr>
          <p:nvPr>
            <p:ph type="title"/>
          </p:nvPr>
        </p:nvSpPr>
        <p:spPr/>
        <p:txBody>
          <a:bodyPr/>
          <a:lstStyle/>
          <a:p>
            <a:r>
              <a:rPr lang="en-US" dirty="0"/>
              <a:t>Agenda</a:t>
            </a:r>
            <a:endParaRPr lang="en-DE" dirty="0"/>
          </a:p>
        </p:txBody>
      </p:sp>
      <p:sp>
        <p:nvSpPr>
          <p:cNvPr id="3" name="Text Placeholder 2">
            <a:extLst>
              <a:ext uri="{FF2B5EF4-FFF2-40B4-BE49-F238E27FC236}">
                <a16:creationId xmlns:a16="http://schemas.microsoft.com/office/drawing/2014/main" id="{C85F817B-9598-A3BD-75B6-580FECB6DD62}"/>
              </a:ext>
            </a:extLst>
          </p:cNvPr>
          <p:cNvSpPr>
            <a:spLocks noGrp="1"/>
          </p:cNvSpPr>
          <p:nvPr>
            <p:ph type="body" sz="quarter" idx="13"/>
          </p:nvPr>
        </p:nvSpPr>
        <p:spPr>
          <a:xfrm>
            <a:off x="6271684" y="1039285"/>
            <a:ext cx="5719278" cy="328295"/>
          </a:xfrm>
        </p:spPr>
        <p:txBody>
          <a:bodyPr/>
          <a:lstStyle/>
          <a:p>
            <a:r>
              <a:rPr lang="en-US" dirty="0"/>
              <a:t>Vault plm extensions for Vault and Inventor</a:t>
            </a:r>
          </a:p>
        </p:txBody>
      </p:sp>
      <p:sp>
        <p:nvSpPr>
          <p:cNvPr id="2" name="Content Placeholder 1">
            <a:extLst>
              <a:ext uri="{FF2B5EF4-FFF2-40B4-BE49-F238E27FC236}">
                <a16:creationId xmlns:a16="http://schemas.microsoft.com/office/drawing/2014/main" id="{7672E3D9-2905-832C-B0EF-920730412EB3}"/>
              </a:ext>
            </a:extLst>
          </p:cNvPr>
          <p:cNvSpPr>
            <a:spLocks noGrp="1"/>
          </p:cNvSpPr>
          <p:nvPr>
            <p:ph idx="1"/>
          </p:nvPr>
        </p:nvSpPr>
        <p:spPr/>
        <p:txBody>
          <a:bodyPr>
            <a:normAutofit/>
          </a:bodyPr>
          <a:lstStyle/>
          <a:p>
            <a:r>
              <a:rPr lang="en-US" dirty="0"/>
              <a:t>Positioning and outcome options</a:t>
            </a:r>
          </a:p>
          <a:p>
            <a:r>
              <a:rPr lang="en-US" dirty="0"/>
              <a:t>Use case - engineering task sample</a:t>
            </a:r>
          </a:p>
          <a:p>
            <a:pPr lvl="1"/>
            <a:r>
              <a:rPr lang="en-US" dirty="0"/>
              <a:t>PDM-centric workflow option</a:t>
            </a:r>
          </a:p>
          <a:p>
            <a:pPr lvl="1"/>
            <a:r>
              <a:rPr lang="en-US" dirty="0"/>
              <a:t>CAD-centric workflow option</a:t>
            </a:r>
          </a:p>
          <a:p>
            <a:r>
              <a:rPr lang="en-US" dirty="0"/>
              <a:t>Installation</a:t>
            </a:r>
          </a:p>
          <a:p>
            <a:pPr lvl="1"/>
            <a:r>
              <a:rPr lang="en-US" dirty="0"/>
              <a:t>MSI Installer</a:t>
            </a:r>
          </a:p>
          <a:p>
            <a:pPr lvl="1"/>
            <a:r>
              <a:rPr lang="en-US" dirty="0"/>
              <a:t>Individual configuration settings</a:t>
            </a:r>
          </a:p>
          <a:p>
            <a:r>
              <a:rPr lang="en-US" dirty="0"/>
              <a:t>Looking behind the scenes</a:t>
            </a:r>
          </a:p>
          <a:p>
            <a:pPr lvl="1"/>
            <a:endParaRPr lang="en-US" dirty="0"/>
          </a:p>
        </p:txBody>
      </p:sp>
      <p:pic>
        <p:nvPicPr>
          <p:cNvPr id="6" name="Picture 5">
            <a:extLst>
              <a:ext uri="{FF2B5EF4-FFF2-40B4-BE49-F238E27FC236}">
                <a16:creationId xmlns:a16="http://schemas.microsoft.com/office/drawing/2014/main" id="{A554F64C-51A9-5963-020F-73F137F049E3}"/>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025C3E4-5F71-DE6D-4964-175021B4959C}"/>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D36C6-9EB9-0855-0366-755C59030FC0}"/>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7066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F8BDA1-3CB6-580A-A38F-CA6D32BE3483}"/>
              </a:ext>
            </a:extLst>
          </p:cNvPr>
          <p:cNvSpPr>
            <a:spLocks noGrp="1"/>
          </p:cNvSpPr>
          <p:nvPr>
            <p:ph type="title"/>
          </p:nvPr>
        </p:nvSpPr>
        <p:spPr/>
        <p:txBody>
          <a:bodyPr/>
          <a:lstStyle/>
          <a:p>
            <a:r>
              <a:rPr lang="en-US" dirty="0"/>
              <a:t>Vault plm Extensions</a:t>
            </a:r>
          </a:p>
        </p:txBody>
      </p:sp>
      <p:sp>
        <p:nvSpPr>
          <p:cNvPr id="7" name="Text Placeholder 6">
            <a:extLst>
              <a:ext uri="{FF2B5EF4-FFF2-40B4-BE49-F238E27FC236}">
                <a16:creationId xmlns:a16="http://schemas.microsoft.com/office/drawing/2014/main" id="{E749CDCA-D641-0002-8D84-F915ACC80AEE}"/>
              </a:ext>
            </a:extLst>
          </p:cNvPr>
          <p:cNvSpPr>
            <a:spLocks noGrp="1"/>
          </p:cNvSpPr>
          <p:nvPr>
            <p:ph type="body" sz="quarter" idx="13"/>
          </p:nvPr>
        </p:nvSpPr>
        <p:spPr/>
        <p:txBody>
          <a:bodyPr/>
          <a:lstStyle/>
          <a:p>
            <a:r>
              <a:rPr lang="en-US" dirty="0"/>
              <a:t>Positioning and outcome options</a:t>
            </a:r>
          </a:p>
        </p:txBody>
      </p:sp>
      <p:sp>
        <p:nvSpPr>
          <p:cNvPr id="6" name="Content Placeholder 5">
            <a:extLst>
              <a:ext uri="{FF2B5EF4-FFF2-40B4-BE49-F238E27FC236}">
                <a16:creationId xmlns:a16="http://schemas.microsoft.com/office/drawing/2014/main" id="{FDED2B63-EF4C-F54A-50BD-E752BB3D9E1B}"/>
              </a:ext>
            </a:extLst>
          </p:cNvPr>
          <p:cNvSpPr>
            <a:spLocks noGrp="1"/>
          </p:cNvSpPr>
          <p:nvPr>
            <p:ph idx="1"/>
          </p:nvPr>
        </p:nvSpPr>
        <p:spPr/>
        <p:txBody>
          <a:bodyPr>
            <a:normAutofit fontScale="85000" lnSpcReduction="20000"/>
          </a:bodyPr>
          <a:lstStyle/>
          <a:p>
            <a:pPr marL="0" indent="0">
              <a:buNone/>
            </a:pPr>
            <a:r>
              <a:rPr lang="en-US" dirty="0"/>
              <a:t>The default user interface of the cloud-based PLM system Fusion Manage does not interact with the engineers’ CAD and PDM toolsets. Engineering users want to follow up on their working list of engineering tasks – aka Fusion Manage Dashboard “My Outstanding Work” in the context of their primary tools.</a:t>
            </a:r>
          </a:p>
        </p:txBody>
      </p:sp>
      <p:sp>
        <p:nvSpPr>
          <p:cNvPr id="8" name="Content Placeholder 7">
            <a:extLst>
              <a:ext uri="{FF2B5EF4-FFF2-40B4-BE49-F238E27FC236}">
                <a16:creationId xmlns:a16="http://schemas.microsoft.com/office/drawing/2014/main" id="{54D100FF-7362-C900-A333-14FBB395FEB9}"/>
              </a:ext>
            </a:extLst>
          </p:cNvPr>
          <p:cNvSpPr>
            <a:spLocks noGrp="1"/>
          </p:cNvSpPr>
          <p:nvPr>
            <p:ph idx="14"/>
          </p:nvPr>
        </p:nvSpPr>
        <p:spPr/>
        <p:txBody>
          <a:bodyPr>
            <a:normAutofit fontScale="77500" lnSpcReduction="20000"/>
          </a:bodyPr>
          <a:lstStyle/>
          <a:p>
            <a:r>
              <a:rPr lang="en-US" dirty="0"/>
              <a:t>The Technical Sales Vault plm extensions integrate optimized Fusion Manage views into Vault and Inventor clients, providing access to</a:t>
            </a:r>
          </a:p>
          <a:p>
            <a:pPr lvl="1"/>
            <a:r>
              <a:rPr lang="en-US" dirty="0"/>
              <a:t>Engineering tasks</a:t>
            </a:r>
          </a:p>
          <a:p>
            <a:pPr lvl="1"/>
            <a:r>
              <a:rPr lang="en-US" dirty="0"/>
              <a:t>Item Details and Item BOMs</a:t>
            </a:r>
          </a:p>
          <a:p>
            <a:pPr lvl="1"/>
            <a:r>
              <a:rPr lang="en-US" dirty="0"/>
              <a:t>PDM/PLM Search</a:t>
            </a:r>
          </a:p>
          <a:p>
            <a:pPr lvl="1"/>
            <a:r>
              <a:rPr lang="en-US" dirty="0"/>
              <a:t>Product- or Project Workspace(s)</a:t>
            </a:r>
          </a:p>
          <a:p>
            <a:r>
              <a:rPr lang="en-US" dirty="0"/>
              <a:t>Extended user commands allow completing plm workflows within the CAD/PDM desktop applications</a:t>
            </a:r>
          </a:p>
          <a:p>
            <a:pPr lvl="1"/>
            <a:endParaRPr lang="en-US" dirty="0"/>
          </a:p>
        </p:txBody>
      </p:sp>
      <p:pic>
        <p:nvPicPr>
          <p:cNvPr id="9" name="Picture 8">
            <a:extLst>
              <a:ext uri="{FF2B5EF4-FFF2-40B4-BE49-F238E27FC236}">
                <a16:creationId xmlns:a16="http://schemas.microsoft.com/office/drawing/2014/main" id="{974C11C0-3317-694B-7980-395F7B5B947B}"/>
              </a:ext>
            </a:extLst>
          </p:cNvPr>
          <p:cNvPicPr>
            <a:picLocks noChangeAspect="1"/>
          </p:cNvPicPr>
          <p:nvPr/>
        </p:nvPicPr>
        <p:blipFill>
          <a:blip r:embed="rId2"/>
          <a:stretch>
            <a:fillRect/>
          </a:stretch>
        </p:blipFill>
        <p:spPr>
          <a:xfrm>
            <a:off x="6402962" y="2956431"/>
            <a:ext cx="4366746" cy="232893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3A2C8D4-7FA2-30D9-E34D-F3100071E234}"/>
              </a:ext>
            </a:extLst>
          </p:cNvPr>
          <p:cNvPicPr>
            <a:picLocks noChangeAspect="1"/>
          </p:cNvPicPr>
          <p:nvPr/>
        </p:nvPicPr>
        <p:blipFill>
          <a:blip r:embed="rId3"/>
          <a:stretch>
            <a:fillRect/>
          </a:stretch>
        </p:blipFill>
        <p:spPr>
          <a:xfrm>
            <a:off x="7305262" y="153892"/>
            <a:ext cx="3608234" cy="256914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5ED9338-2A84-9A1D-8C94-816F595816A3}"/>
              </a:ext>
            </a:extLst>
          </p:cNvPr>
          <p:cNvPicPr>
            <a:picLocks noChangeAspect="1"/>
          </p:cNvPicPr>
          <p:nvPr/>
        </p:nvPicPr>
        <p:blipFill>
          <a:blip r:embed="rId4"/>
          <a:stretch>
            <a:fillRect/>
          </a:stretch>
        </p:blipFill>
        <p:spPr>
          <a:xfrm>
            <a:off x="7042825" y="4493163"/>
            <a:ext cx="4993532" cy="2130045"/>
          </a:xfrm>
          <a:prstGeom prst="rect">
            <a:avLst/>
          </a:prstGeom>
          <a:ln>
            <a:noFill/>
          </a:ln>
          <a:effectLst>
            <a:outerShdw blurRad="292100" dist="139700" dir="2700000" algn="tl" rotWithShape="0">
              <a:srgbClr val="333333">
                <a:alpha val="65000"/>
              </a:srgbClr>
            </a:outerShdw>
          </a:effectLst>
        </p:spPr>
      </p:pic>
      <p:sp>
        <p:nvSpPr>
          <p:cNvPr id="14" name="Arrow: Down 13">
            <a:extLst>
              <a:ext uri="{FF2B5EF4-FFF2-40B4-BE49-F238E27FC236}">
                <a16:creationId xmlns:a16="http://schemas.microsoft.com/office/drawing/2014/main" id="{5967B2FC-830E-7AC6-CC0F-807E0709F154}"/>
              </a:ext>
            </a:extLst>
          </p:cNvPr>
          <p:cNvSpPr/>
          <p:nvPr/>
        </p:nvSpPr>
        <p:spPr>
          <a:xfrm>
            <a:off x="8651839" y="2343553"/>
            <a:ext cx="915080" cy="612878"/>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5" name="Arrow: Down 14">
            <a:extLst>
              <a:ext uri="{FF2B5EF4-FFF2-40B4-BE49-F238E27FC236}">
                <a16:creationId xmlns:a16="http://schemas.microsoft.com/office/drawing/2014/main" id="{7E5B30FB-E10A-5D70-B8E2-38B2CB12E75A}"/>
              </a:ext>
            </a:extLst>
          </p:cNvPr>
          <p:cNvSpPr/>
          <p:nvPr/>
        </p:nvSpPr>
        <p:spPr>
          <a:xfrm>
            <a:off x="7305262" y="3320374"/>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6" name="Arrow: Down 15">
            <a:extLst>
              <a:ext uri="{FF2B5EF4-FFF2-40B4-BE49-F238E27FC236}">
                <a16:creationId xmlns:a16="http://schemas.microsoft.com/office/drawing/2014/main" id="{820AA5B3-FB20-1738-7C5B-A0481E08F430}"/>
              </a:ext>
            </a:extLst>
          </p:cNvPr>
          <p:cNvSpPr/>
          <p:nvPr/>
        </p:nvSpPr>
        <p:spPr>
          <a:xfrm>
            <a:off x="11062354" y="462428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7" name="Arrow: Down 16">
            <a:extLst>
              <a:ext uri="{FF2B5EF4-FFF2-40B4-BE49-F238E27FC236}">
                <a16:creationId xmlns:a16="http://schemas.microsoft.com/office/drawing/2014/main" id="{E9A06AAB-C4A2-0EE9-DCD2-7C6BD3860D38}"/>
              </a:ext>
            </a:extLst>
          </p:cNvPr>
          <p:cNvSpPr/>
          <p:nvPr/>
        </p:nvSpPr>
        <p:spPr>
          <a:xfrm>
            <a:off x="10142496" y="3041765"/>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8" name="Arrow: Down 17">
            <a:extLst>
              <a:ext uri="{FF2B5EF4-FFF2-40B4-BE49-F238E27FC236}">
                <a16:creationId xmlns:a16="http://schemas.microsoft.com/office/drawing/2014/main" id="{AA7275F0-4CCB-710C-6E5C-B647AE5120E4}"/>
              </a:ext>
            </a:extLst>
          </p:cNvPr>
          <p:cNvSpPr/>
          <p:nvPr/>
        </p:nvSpPr>
        <p:spPr>
          <a:xfrm>
            <a:off x="9918760" y="456552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698366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A56-0052-B4D6-23AC-B57352AD94F6}"/>
              </a:ext>
            </a:extLst>
          </p:cNvPr>
          <p:cNvSpPr>
            <a:spLocks noGrp="1"/>
          </p:cNvSpPr>
          <p:nvPr>
            <p:ph type="title"/>
          </p:nvPr>
        </p:nvSpPr>
        <p:spPr/>
        <p:txBody>
          <a:bodyPr/>
          <a:lstStyle/>
          <a:p>
            <a:r>
              <a:rPr lang="en-US" dirty="0"/>
              <a:t>Use Case Sample</a:t>
            </a:r>
          </a:p>
        </p:txBody>
      </p:sp>
      <p:sp>
        <p:nvSpPr>
          <p:cNvPr id="3" name="Text Placeholder 2">
            <a:extLst>
              <a:ext uri="{FF2B5EF4-FFF2-40B4-BE49-F238E27FC236}">
                <a16:creationId xmlns:a16="http://schemas.microsoft.com/office/drawing/2014/main" id="{367E14EE-B00E-6362-1F08-27EF585A3B6C}"/>
              </a:ext>
            </a:extLst>
          </p:cNvPr>
          <p:cNvSpPr>
            <a:spLocks noGrp="1"/>
          </p:cNvSpPr>
          <p:nvPr>
            <p:ph type="body" sz="quarter" idx="13"/>
          </p:nvPr>
        </p:nvSpPr>
        <p:spPr/>
        <p:txBody>
          <a:bodyPr/>
          <a:lstStyle/>
          <a:p>
            <a:r>
              <a:rPr lang="en-US" dirty="0"/>
              <a:t>Preparing a change evaluation</a:t>
            </a:r>
          </a:p>
        </p:txBody>
      </p:sp>
      <p:sp>
        <p:nvSpPr>
          <p:cNvPr id="4" name="Content Placeholder 3">
            <a:extLst>
              <a:ext uri="{FF2B5EF4-FFF2-40B4-BE49-F238E27FC236}">
                <a16:creationId xmlns:a16="http://schemas.microsoft.com/office/drawing/2014/main" id="{9DFCCD1A-284B-6F91-FA8B-C2448B03A293}"/>
              </a:ext>
            </a:extLst>
          </p:cNvPr>
          <p:cNvSpPr>
            <a:spLocks noGrp="1"/>
          </p:cNvSpPr>
          <p:nvPr>
            <p:ph idx="1"/>
          </p:nvPr>
        </p:nvSpPr>
        <p:spPr/>
        <p:txBody>
          <a:bodyPr/>
          <a:lstStyle/>
          <a:p>
            <a:r>
              <a:rPr lang="en-US" dirty="0"/>
              <a:t>The engineer drafts a new assembly configuration to prepare extended evaluations on a design change targeting problems in the operational plant.</a:t>
            </a:r>
          </a:p>
        </p:txBody>
      </p:sp>
      <p:sp>
        <p:nvSpPr>
          <p:cNvPr id="5" name="Content Placeholder 4">
            <a:extLst>
              <a:ext uri="{FF2B5EF4-FFF2-40B4-BE49-F238E27FC236}">
                <a16:creationId xmlns:a16="http://schemas.microsoft.com/office/drawing/2014/main" id="{F5A0535D-DD4E-3D36-B845-AE68036FAF71}"/>
              </a:ext>
            </a:extLst>
          </p:cNvPr>
          <p:cNvSpPr>
            <a:spLocks noGrp="1"/>
          </p:cNvSpPr>
          <p:nvPr>
            <p:ph idx="14"/>
          </p:nvPr>
        </p:nvSpPr>
        <p:spPr/>
        <p:txBody>
          <a:bodyPr>
            <a:normAutofit fontScale="92500" lnSpcReduction="10000"/>
          </a:bodyPr>
          <a:lstStyle/>
          <a:p>
            <a:r>
              <a:rPr lang="en-US" dirty="0"/>
              <a:t>The engineer’s task is embedded in Fusion Manage processes.</a:t>
            </a:r>
          </a:p>
          <a:p>
            <a:pPr lvl="1"/>
            <a:r>
              <a:rPr lang="en-US" dirty="0"/>
              <a:t>The task linked affected items and suggested a path for the problem resolution.</a:t>
            </a:r>
          </a:p>
          <a:p>
            <a:pPr lvl="1"/>
            <a:r>
              <a:rPr lang="en-US" dirty="0"/>
              <a:t>Real-world scenarios require extended investigations, reviews, and approvals, before a design revision is implemented</a:t>
            </a:r>
          </a:p>
          <a:p>
            <a:pPr lvl="1"/>
            <a:r>
              <a:rPr lang="en-US" dirty="0"/>
              <a:t>The engineer embeds the initial draft into the Fusion Manage workflow</a:t>
            </a:r>
          </a:p>
        </p:txBody>
      </p:sp>
      <p:pic>
        <p:nvPicPr>
          <p:cNvPr id="7" name="Picture 6">
            <a:extLst>
              <a:ext uri="{FF2B5EF4-FFF2-40B4-BE49-F238E27FC236}">
                <a16:creationId xmlns:a16="http://schemas.microsoft.com/office/drawing/2014/main" id="{A25FF957-E59F-0C18-8697-5D1F662415B3}"/>
              </a:ext>
            </a:extLst>
          </p:cNvPr>
          <p:cNvPicPr>
            <a:picLocks noChangeAspect="1"/>
          </p:cNvPicPr>
          <p:nvPr/>
        </p:nvPicPr>
        <p:blipFill>
          <a:blip r:embed="rId2"/>
          <a:stretch>
            <a:fillRect/>
          </a:stretch>
        </p:blipFill>
        <p:spPr>
          <a:xfrm>
            <a:off x="6831342" y="538262"/>
            <a:ext cx="1817022" cy="2436567"/>
          </a:xfrm>
          <a:prstGeom prst="rect">
            <a:avLst/>
          </a:prstGeom>
        </p:spPr>
      </p:pic>
      <p:sp>
        <p:nvSpPr>
          <p:cNvPr id="8" name="Arrow: Right 7">
            <a:extLst>
              <a:ext uri="{FF2B5EF4-FFF2-40B4-BE49-F238E27FC236}">
                <a16:creationId xmlns:a16="http://schemas.microsoft.com/office/drawing/2014/main" id="{F23FDA04-95E5-6BF2-488C-598EB28C8E11}"/>
              </a:ext>
            </a:extLst>
          </p:cNvPr>
          <p:cNvSpPr/>
          <p:nvPr/>
        </p:nvSpPr>
        <p:spPr>
          <a:xfrm>
            <a:off x="8735437" y="1193260"/>
            <a:ext cx="732817" cy="1128408"/>
          </a:xfrm>
          <a:prstGeom prst="rightArrow">
            <a:avLst/>
          </a:prstGeom>
          <a:solidFill>
            <a:srgbClr val="16D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pic>
        <p:nvPicPr>
          <p:cNvPr id="10" name="Picture 9">
            <a:extLst>
              <a:ext uri="{FF2B5EF4-FFF2-40B4-BE49-F238E27FC236}">
                <a16:creationId xmlns:a16="http://schemas.microsoft.com/office/drawing/2014/main" id="{46FC718B-DC7A-2334-484A-BC8E6F5C90ED}"/>
              </a:ext>
            </a:extLst>
          </p:cNvPr>
          <p:cNvPicPr>
            <a:picLocks noChangeAspect="1"/>
          </p:cNvPicPr>
          <p:nvPr/>
        </p:nvPicPr>
        <p:blipFill>
          <a:blip r:embed="rId3"/>
          <a:stretch>
            <a:fillRect/>
          </a:stretch>
        </p:blipFill>
        <p:spPr>
          <a:xfrm>
            <a:off x="9555327" y="538262"/>
            <a:ext cx="1573251" cy="2436567"/>
          </a:xfrm>
          <a:prstGeom prst="rect">
            <a:avLst/>
          </a:prstGeom>
        </p:spPr>
      </p:pic>
      <p:pic>
        <p:nvPicPr>
          <p:cNvPr id="12" name="Picture 11">
            <a:extLst>
              <a:ext uri="{FF2B5EF4-FFF2-40B4-BE49-F238E27FC236}">
                <a16:creationId xmlns:a16="http://schemas.microsoft.com/office/drawing/2014/main" id="{269C3AAA-0D75-E889-81C8-AA1876DE0AE7}"/>
              </a:ext>
            </a:extLst>
          </p:cNvPr>
          <p:cNvPicPr>
            <a:picLocks noChangeAspect="1"/>
          </p:cNvPicPr>
          <p:nvPr/>
        </p:nvPicPr>
        <p:blipFill>
          <a:blip r:embed="rId4"/>
          <a:stretch>
            <a:fillRect/>
          </a:stretch>
        </p:blipFill>
        <p:spPr>
          <a:xfrm>
            <a:off x="6831342" y="3790462"/>
            <a:ext cx="5029918" cy="2472487"/>
          </a:xfrm>
          <a:prstGeom prst="rect">
            <a:avLst/>
          </a:prstGeom>
        </p:spPr>
      </p:pic>
      <p:sp>
        <p:nvSpPr>
          <p:cNvPr id="13" name="Arrow: Right 12">
            <a:extLst>
              <a:ext uri="{FF2B5EF4-FFF2-40B4-BE49-F238E27FC236}">
                <a16:creationId xmlns:a16="http://schemas.microsoft.com/office/drawing/2014/main" id="{6626B935-DB52-1F1E-14FD-2052D4ECEFA4}"/>
              </a:ext>
            </a:extLst>
          </p:cNvPr>
          <p:cNvSpPr/>
          <p:nvPr/>
        </p:nvSpPr>
        <p:spPr>
          <a:xfrm rot="5400000">
            <a:off x="9975543" y="2869743"/>
            <a:ext cx="732817" cy="1128408"/>
          </a:xfrm>
          <a:prstGeom prst="rightArrow">
            <a:avLst/>
          </a:prstGeom>
          <a:solidFill>
            <a:srgbClr val="05A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808786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41C09A-D0C6-A41E-6F20-4DFD9CB0AF2A}"/>
              </a:ext>
            </a:extLst>
          </p:cNvPr>
          <p:cNvSpPr>
            <a:spLocks noGrp="1"/>
          </p:cNvSpPr>
          <p:nvPr>
            <p:ph type="title"/>
          </p:nvPr>
        </p:nvSpPr>
        <p:spPr/>
        <p:txBody>
          <a:bodyPr/>
          <a:lstStyle/>
          <a:p>
            <a:r>
              <a:rPr lang="en-US" dirty="0"/>
              <a:t>Use Case Demonstration – PDM-centric option</a:t>
            </a:r>
          </a:p>
        </p:txBody>
      </p:sp>
      <p:pic>
        <p:nvPicPr>
          <p:cNvPr id="5" name="Vault-Extension-2026.1_w-Narration">
            <a:hlinkClick r:id="" action="ppaction://media"/>
            <a:extLst>
              <a:ext uri="{FF2B5EF4-FFF2-40B4-BE49-F238E27FC236}">
                <a16:creationId xmlns:a16="http://schemas.microsoft.com/office/drawing/2014/main" id="{4B6305C7-E4C0-9127-EEAB-72105C9245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735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BE400-4592-0952-8909-E075A2DA46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A264C2D-2498-BA9A-697A-2CBBA08470E2}"/>
              </a:ext>
            </a:extLst>
          </p:cNvPr>
          <p:cNvSpPr>
            <a:spLocks noGrp="1"/>
          </p:cNvSpPr>
          <p:nvPr>
            <p:ph type="title"/>
          </p:nvPr>
        </p:nvSpPr>
        <p:spPr/>
        <p:txBody>
          <a:bodyPr/>
          <a:lstStyle/>
          <a:p>
            <a:r>
              <a:rPr lang="en-US" dirty="0"/>
              <a:t>Use Case Demonstration – CAD-centric option</a:t>
            </a:r>
          </a:p>
        </p:txBody>
      </p:sp>
      <p:pic>
        <p:nvPicPr>
          <p:cNvPr id="5" name="Inventor-Extension-2026.1_w-Narration">
            <a:hlinkClick r:id="" action="ppaction://media"/>
            <a:extLst>
              <a:ext uri="{FF2B5EF4-FFF2-40B4-BE49-F238E27FC236}">
                <a16:creationId xmlns:a16="http://schemas.microsoft.com/office/drawing/2014/main" id="{DBD2DB74-448D-E44A-D2D4-6B0AEF667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6878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16FC-F268-4927-3982-7EEBC2A49803}"/>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1D270F9E-1884-98E4-1B35-7375EDF65CF8}"/>
              </a:ext>
            </a:extLst>
          </p:cNvPr>
          <p:cNvSpPr>
            <a:spLocks noGrp="1"/>
          </p:cNvSpPr>
          <p:nvPr>
            <p:ph type="body" sz="quarter" idx="13"/>
          </p:nvPr>
        </p:nvSpPr>
        <p:spPr/>
        <p:txBody>
          <a:bodyPr/>
          <a:lstStyle/>
          <a:p>
            <a:r>
              <a:rPr lang="en-US" dirty="0"/>
              <a:t>Prerequisites</a:t>
            </a:r>
          </a:p>
        </p:txBody>
      </p:sp>
      <p:sp>
        <p:nvSpPr>
          <p:cNvPr id="4" name="Content Placeholder 3">
            <a:extLst>
              <a:ext uri="{FF2B5EF4-FFF2-40B4-BE49-F238E27FC236}">
                <a16:creationId xmlns:a16="http://schemas.microsoft.com/office/drawing/2014/main" id="{0C3A8DE8-344A-6F81-BB2C-0F8E3BD48CB2}"/>
              </a:ext>
            </a:extLst>
          </p:cNvPr>
          <p:cNvSpPr>
            <a:spLocks noGrp="1"/>
          </p:cNvSpPr>
          <p:nvPr>
            <p:ph idx="1"/>
          </p:nvPr>
        </p:nvSpPr>
        <p:spPr/>
        <p:txBody>
          <a:bodyPr/>
          <a:lstStyle/>
          <a:p>
            <a:r>
              <a:rPr lang="en-US" dirty="0"/>
              <a:t>Vault Professional 2026 | Inventor 2026</a:t>
            </a:r>
          </a:p>
          <a:p>
            <a:pPr lvl="1"/>
            <a:r>
              <a:rPr lang="en-US" dirty="0"/>
              <a:t>[Recommended]: </a:t>
            </a:r>
            <a:r>
              <a:rPr lang="en-US" dirty="0">
                <a:hlinkClick r:id="rId2"/>
              </a:rPr>
              <a:t>PDMC-Sample Vault </a:t>
            </a:r>
            <a:endParaRPr lang="en-US" dirty="0"/>
          </a:p>
          <a:p>
            <a:r>
              <a:rPr lang="en-US" dirty="0"/>
              <a:t>Fusion Manage tenant with administrative access</a:t>
            </a:r>
          </a:p>
          <a:p>
            <a:r>
              <a:rPr lang="en-US" dirty="0"/>
              <a:t>Technical Sales PLM User Experience Extension server</a:t>
            </a:r>
          </a:p>
          <a:p>
            <a:pPr lvl="1"/>
            <a:r>
              <a:rPr lang="en-US" dirty="0">
                <a:hlinkClick r:id="rId3"/>
              </a:rPr>
              <a:t>Channel Tech</a:t>
            </a:r>
            <a:r>
              <a:rPr lang="en-US" dirty="0"/>
              <a:t> | </a:t>
            </a:r>
            <a:r>
              <a:rPr lang="en-US" dirty="0">
                <a:hlinkClick r:id="rId4"/>
              </a:rPr>
              <a:t>GitHub</a:t>
            </a:r>
            <a:endParaRPr lang="en-US" dirty="0"/>
          </a:p>
          <a:p>
            <a:pPr marL="0" indent="0">
              <a:buNone/>
            </a:pPr>
            <a:endParaRPr lang="en-US" dirty="0"/>
          </a:p>
        </p:txBody>
      </p:sp>
      <p:pic>
        <p:nvPicPr>
          <p:cNvPr id="9" name="Picture 8">
            <a:extLst>
              <a:ext uri="{FF2B5EF4-FFF2-40B4-BE49-F238E27FC236}">
                <a16:creationId xmlns:a16="http://schemas.microsoft.com/office/drawing/2014/main" id="{31FA0DAF-1198-FFAF-D8F3-4A9CC6681FB2}"/>
              </a:ext>
            </a:extLst>
          </p:cNvPr>
          <p:cNvPicPr>
            <a:picLocks noChangeAspect="1"/>
          </p:cNvPicPr>
          <p:nvPr/>
        </p:nvPicPr>
        <p:blipFill>
          <a:blip r:embed="rId5"/>
          <a:stretch>
            <a:fillRect/>
          </a:stretch>
        </p:blipFill>
        <p:spPr>
          <a:xfrm>
            <a:off x="1284051" y="355603"/>
            <a:ext cx="3599234" cy="2023954"/>
          </a:xfrm>
          <a:prstGeom prst="rect">
            <a:avLst/>
          </a:prstGeom>
        </p:spPr>
      </p:pic>
      <p:pic>
        <p:nvPicPr>
          <p:cNvPr id="11" name="Picture 10">
            <a:extLst>
              <a:ext uri="{FF2B5EF4-FFF2-40B4-BE49-F238E27FC236}">
                <a16:creationId xmlns:a16="http://schemas.microsoft.com/office/drawing/2014/main" id="{655A3071-BC89-C858-854F-AD9F78BE3AD4}"/>
              </a:ext>
            </a:extLst>
          </p:cNvPr>
          <p:cNvPicPr>
            <a:picLocks noChangeAspect="1"/>
          </p:cNvPicPr>
          <p:nvPr/>
        </p:nvPicPr>
        <p:blipFill>
          <a:blip r:embed="rId6"/>
          <a:stretch>
            <a:fillRect/>
          </a:stretch>
        </p:blipFill>
        <p:spPr>
          <a:xfrm>
            <a:off x="1284051" y="4478443"/>
            <a:ext cx="3599234" cy="1998947"/>
          </a:xfrm>
          <a:prstGeom prst="rect">
            <a:avLst/>
          </a:prstGeom>
        </p:spPr>
      </p:pic>
      <p:pic>
        <p:nvPicPr>
          <p:cNvPr id="15" name="Picture 14">
            <a:extLst>
              <a:ext uri="{FF2B5EF4-FFF2-40B4-BE49-F238E27FC236}">
                <a16:creationId xmlns:a16="http://schemas.microsoft.com/office/drawing/2014/main" id="{8481AE88-7310-2864-7020-57EA13A19382}"/>
              </a:ext>
            </a:extLst>
          </p:cNvPr>
          <p:cNvPicPr>
            <a:picLocks noChangeAspect="1"/>
          </p:cNvPicPr>
          <p:nvPr/>
        </p:nvPicPr>
        <p:blipFill>
          <a:blip r:embed="rId7"/>
          <a:stretch>
            <a:fillRect/>
          </a:stretch>
        </p:blipFill>
        <p:spPr>
          <a:xfrm>
            <a:off x="1284051" y="2431268"/>
            <a:ext cx="3599234" cy="1998948"/>
          </a:xfrm>
          <a:prstGeom prst="rect">
            <a:avLst/>
          </a:prstGeom>
        </p:spPr>
      </p:pic>
    </p:spTree>
    <p:extLst>
      <p:ext uri="{BB962C8B-B14F-4D97-AF65-F5344CB8AC3E}">
        <p14:creationId xmlns:p14="http://schemas.microsoft.com/office/powerpoint/2010/main" val="3029215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7B93-2D22-1E07-174D-C51BC299350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2B56E9-957E-E34E-07C4-1F395BB9EA3E}"/>
              </a:ext>
            </a:extLst>
          </p:cNvPr>
          <p:cNvPicPr>
            <a:picLocks noChangeAspect="1"/>
          </p:cNvPicPr>
          <p:nvPr/>
        </p:nvPicPr>
        <p:blipFill>
          <a:blip r:embed="rId2"/>
          <a:stretch>
            <a:fillRect/>
          </a:stretch>
        </p:blipFill>
        <p:spPr>
          <a:xfrm>
            <a:off x="490135" y="487681"/>
            <a:ext cx="2971578" cy="2435622"/>
          </a:xfrm>
          <a:prstGeom prst="rect">
            <a:avLst/>
          </a:prstGeom>
        </p:spPr>
      </p:pic>
      <p:sp>
        <p:nvSpPr>
          <p:cNvPr id="2" name="Title 1">
            <a:extLst>
              <a:ext uri="{FF2B5EF4-FFF2-40B4-BE49-F238E27FC236}">
                <a16:creationId xmlns:a16="http://schemas.microsoft.com/office/drawing/2014/main" id="{972AFA37-25C5-73BA-9A97-15D7B38D53FD}"/>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B6C9867B-CD8E-AE3D-2B7B-22B4D1369427}"/>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B3E0DD45-2589-8A93-E59D-E53A5924B0A1}"/>
              </a:ext>
            </a:extLst>
          </p:cNvPr>
          <p:cNvSpPr>
            <a:spLocks noGrp="1"/>
          </p:cNvSpPr>
          <p:nvPr>
            <p:ph idx="1"/>
          </p:nvPr>
        </p:nvSpPr>
        <p:spPr/>
        <p:txBody>
          <a:bodyPr/>
          <a:lstStyle/>
          <a:p>
            <a:r>
              <a:rPr lang="en-US" dirty="0">
                <a:hlinkClick r:id="rId3"/>
              </a:rPr>
              <a:t>Download MSI installer</a:t>
            </a:r>
            <a:endParaRPr lang="en-US" dirty="0"/>
          </a:p>
          <a:p>
            <a:pPr lvl="1"/>
            <a:r>
              <a:rPr lang="en-US" dirty="0"/>
              <a:t>Install with default settings</a:t>
            </a:r>
          </a:p>
        </p:txBody>
      </p:sp>
      <p:pic>
        <p:nvPicPr>
          <p:cNvPr id="8" name="Picture 7">
            <a:extLst>
              <a:ext uri="{FF2B5EF4-FFF2-40B4-BE49-F238E27FC236}">
                <a16:creationId xmlns:a16="http://schemas.microsoft.com/office/drawing/2014/main" id="{7AC74F71-3B0D-8A2D-15D6-BDDA2A5A7E96}"/>
              </a:ext>
            </a:extLst>
          </p:cNvPr>
          <p:cNvPicPr>
            <a:picLocks noChangeAspect="1"/>
          </p:cNvPicPr>
          <p:nvPr/>
        </p:nvPicPr>
        <p:blipFill>
          <a:blip r:embed="rId4"/>
          <a:stretch>
            <a:fillRect/>
          </a:stretch>
        </p:blipFill>
        <p:spPr>
          <a:xfrm>
            <a:off x="490135" y="3220313"/>
            <a:ext cx="4963839" cy="1361229"/>
          </a:xfrm>
          <a:prstGeom prst="rect">
            <a:avLst/>
          </a:prstGeom>
        </p:spPr>
      </p:pic>
      <p:pic>
        <p:nvPicPr>
          <p:cNvPr id="14" name="Picture 13">
            <a:extLst>
              <a:ext uri="{FF2B5EF4-FFF2-40B4-BE49-F238E27FC236}">
                <a16:creationId xmlns:a16="http://schemas.microsoft.com/office/drawing/2014/main" id="{734CA2DE-CD77-7B99-92FE-27378D13FFC7}"/>
              </a:ext>
            </a:extLst>
          </p:cNvPr>
          <p:cNvPicPr>
            <a:picLocks noChangeAspect="1"/>
          </p:cNvPicPr>
          <p:nvPr/>
        </p:nvPicPr>
        <p:blipFill>
          <a:blip r:embed="rId5"/>
          <a:stretch>
            <a:fillRect/>
          </a:stretch>
        </p:blipFill>
        <p:spPr>
          <a:xfrm>
            <a:off x="2482396" y="753395"/>
            <a:ext cx="2971578" cy="2435622"/>
          </a:xfrm>
          <a:prstGeom prst="rect">
            <a:avLst/>
          </a:prstGeom>
        </p:spPr>
      </p:pic>
    </p:spTree>
    <p:extLst>
      <p:ext uri="{BB962C8B-B14F-4D97-AF65-F5344CB8AC3E}">
        <p14:creationId xmlns:p14="http://schemas.microsoft.com/office/powerpoint/2010/main" val="259132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70854-A898-00D3-B98E-EEE5AA29D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E0F69-D581-9EA6-C2C6-503AE4DDE955}"/>
              </a:ext>
            </a:extLst>
          </p:cNvPr>
          <p:cNvSpPr>
            <a:spLocks noGrp="1"/>
          </p:cNvSpPr>
          <p:nvPr>
            <p:ph type="title"/>
          </p:nvPr>
        </p:nvSpPr>
        <p:spPr/>
        <p:txBody>
          <a:bodyPr/>
          <a:lstStyle/>
          <a:p>
            <a:r>
              <a:rPr lang="en-US" dirty="0"/>
              <a:t>Configuration</a:t>
            </a:r>
          </a:p>
        </p:txBody>
      </p:sp>
      <p:sp>
        <p:nvSpPr>
          <p:cNvPr id="3" name="Text Placeholder 2">
            <a:extLst>
              <a:ext uri="{FF2B5EF4-FFF2-40B4-BE49-F238E27FC236}">
                <a16:creationId xmlns:a16="http://schemas.microsoft.com/office/drawing/2014/main" id="{05EA9DFC-8368-BEDD-D424-5B54E196EF11}"/>
              </a:ext>
            </a:extLst>
          </p:cNvPr>
          <p:cNvSpPr>
            <a:spLocks noGrp="1"/>
          </p:cNvSpPr>
          <p:nvPr>
            <p:ph type="body" sz="quarter" idx="13"/>
          </p:nvPr>
        </p:nvSpPr>
        <p:spPr/>
        <p:txBody>
          <a:bodyPr/>
          <a:lstStyle/>
          <a:p>
            <a:r>
              <a:rPr lang="en-US" dirty="0"/>
              <a:t>UX Extension server connection</a:t>
            </a:r>
          </a:p>
        </p:txBody>
      </p:sp>
      <p:sp>
        <p:nvSpPr>
          <p:cNvPr id="4" name="Content Placeholder 3">
            <a:extLst>
              <a:ext uri="{FF2B5EF4-FFF2-40B4-BE49-F238E27FC236}">
                <a16:creationId xmlns:a16="http://schemas.microsoft.com/office/drawing/2014/main" id="{D7A6640A-9A93-1D43-4218-6A1EA63EC566}"/>
              </a:ext>
            </a:extLst>
          </p:cNvPr>
          <p:cNvSpPr>
            <a:spLocks noGrp="1"/>
          </p:cNvSpPr>
          <p:nvPr>
            <p:ph idx="1"/>
          </p:nvPr>
        </p:nvSpPr>
        <p:spPr/>
        <p:txBody>
          <a:bodyPr>
            <a:normAutofit fontScale="92500" lnSpcReduction="20000"/>
          </a:bodyPr>
          <a:lstStyle/>
          <a:p>
            <a:r>
              <a:rPr lang="en-US" sz="2000" dirty="0"/>
              <a:t>Register</a:t>
            </a:r>
            <a:r>
              <a:rPr lang="en-US" dirty="0"/>
              <a:t> your PLM User Experience Extension server address</a:t>
            </a:r>
          </a:p>
          <a:p>
            <a:pPr lvl="1"/>
            <a:r>
              <a:rPr lang="en-US" dirty="0"/>
              <a:t>Inventor Addin</a:t>
            </a:r>
          </a:p>
          <a:p>
            <a:pPr marL="529153" lvl="2" indent="0">
              <a:buNone/>
            </a:pPr>
            <a:r>
              <a:rPr lang="en-US" sz="800" dirty="0"/>
              <a:t>C:\ProgramData\Autodesk\ApplicationPlugins\TS.InventorPlmExtension\InvPlmAddInSettings.xml</a:t>
            </a:r>
          </a:p>
          <a:p>
            <a:pPr lvl="1"/>
            <a:r>
              <a:rPr lang="en-US" dirty="0"/>
              <a:t>Vault Extension </a:t>
            </a:r>
          </a:p>
          <a:p>
            <a:pPr marL="533387" lvl="2" indent="-4234">
              <a:buNone/>
            </a:pPr>
            <a:r>
              <a:rPr lang="en-US" sz="800" dirty="0"/>
              <a:t>C:\ProgramData\Autodesk\Vault 2026\Extensions\Autodesk.TS.VaultPlmExtension\VltPlmAddInSettings.xml</a:t>
            </a:r>
          </a:p>
          <a:p>
            <a:pPr marL="338666" indent="-342900"/>
            <a:r>
              <a:rPr lang="en-US" sz="2000" dirty="0"/>
              <a:t>Enable Vault Gateway on your Autodesk Vault Server</a:t>
            </a:r>
          </a:p>
          <a:p>
            <a:pPr marL="647692" lvl="1" indent="-342900"/>
            <a:r>
              <a:rPr lang="en-US" sz="1734" dirty="0"/>
              <a:t>ADMS Console -&gt; Administration -&gt; Network Settings -&gt; Vault Gateway</a:t>
            </a:r>
            <a:endParaRPr lang="en-US" sz="1467" dirty="0"/>
          </a:p>
          <a:p>
            <a:pPr marL="338666" indent="-342900"/>
            <a:r>
              <a:rPr lang="en-US" sz="2000" dirty="0"/>
              <a:t>Register your Vault Server Gateway address in the UX Extension settings.js file</a:t>
            </a:r>
          </a:p>
          <a:p>
            <a:pPr marL="647692" lvl="1" indent="-342900"/>
            <a:r>
              <a:rPr lang="en-US" sz="1734" dirty="0"/>
              <a:t>Note – the Gateway identifier is sufficient, you don’t need to copy the </a:t>
            </a:r>
            <a:r>
              <a:rPr lang="en-US" sz="1734"/>
              <a:t>prefix “https://” </a:t>
            </a:r>
            <a:r>
              <a:rPr lang="en-US" sz="1734" dirty="0"/>
              <a:t>and the suffix “</a:t>
            </a:r>
            <a:r>
              <a:rPr lang="en-US" sz="1734" err="1"/>
              <a:t>vg</a:t>
            </a:r>
            <a:r>
              <a:rPr lang="en-US" sz="1734"/>
              <a:t>.autodesk.com”</a:t>
            </a:r>
            <a:endParaRPr lang="en-US" sz="1734" dirty="0"/>
          </a:p>
        </p:txBody>
      </p:sp>
      <p:pic>
        <p:nvPicPr>
          <p:cNvPr id="6" name="Picture 5">
            <a:extLst>
              <a:ext uri="{FF2B5EF4-FFF2-40B4-BE49-F238E27FC236}">
                <a16:creationId xmlns:a16="http://schemas.microsoft.com/office/drawing/2014/main" id="{B5261E4F-0B66-A25D-35CA-8512E116B170}"/>
              </a:ext>
            </a:extLst>
          </p:cNvPr>
          <p:cNvPicPr>
            <a:picLocks noChangeAspect="1"/>
          </p:cNvPicPr>
          <p:nvPr/>
        </p:nvPicPr>
        <p:blipFill>
          <a:blip r:embed="rId3"/>
          <a:stretch>
            <a:fillRect/>
          </a:stretch>
        </p:blipFill>
        <p:spPr>
          <a:xfrm>
            <a:off x="490135" y="1039285"/>
            <a:ext cx="4963839" cy="1112721"/>
          </a:xfrm>
          <a:prstGeom prst="rect">
            <a:avLst/>
          </a:prstGeom>
        </p:spPr>
      </p:pic>
    </p:spTree>
    <p:extLst>
      <p:ext uri="{BB962C8B-B14F-4D97-AF65-F5344CB8AC3E}">
        <p14:creationId xmlns:p14="http://schemas.microsoft.com/office/powerpoint/2010/main" val="21737852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Autodesk Theme">
  <a:themeElements>
    <a:clrScheme name="Autodesk New Brand 22">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Autodesk Vault (MKoe).potx" id="{80E46181-C042-4175-A909-500C6C4BAC85}" vid="{B8E57BB9-EC0F-47E7-BC4D-0DDEBF4E94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Autodesk Vault (MKoe)</Template>
  <TotalTime>0</TotalTime>
  <Words>704</Words>
  <Application>Microsoft Office PowerPoint</Application>
  <PresentationFormat>Widescreen</PresentationFormat>
  <Paragraphs>113</Paragraphs>
  <Slides>16</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Courier New</vt:lpstr>
      <vt:lpstr>Wingdings 2</vt:lpstr>
      <vt:lpstr>Autodesk Theme</vt:lpstr>
      <vt:lpstr>Technical Sales Vault plm Client Extensions</vt:lpstr>
      <vt:lpstr>Agenda</vt:lpstr>
      <vt:lpstr>Vault plm Extensions</vt:lpstr>
      <vt:lpstr>Use Case Sample</vt:lpstr>
      <vt:lpstr>Use Case Demonstration – PDM-centric option</vt:lpstr>
      <vt:lpstr>Use Case Demonstration – CAD-centric option</vt:lpstr>
      <vt:lpstr>Installation</vt:lpstr>
      <vt:lpstr>Installation</vt:lpstr>
      <vt:lpstr>Configuration</vt:lpstr>
      <vt:lpstr>Initial Start</vt:lpstr>
      <vt:lpstr>How it works…</vt:lpstr>
      <vt:lpstr>WebMessage Parameters</vt:lpstr>
      <vt:lpstr>WebMessage Parameters</vt:lpstr>
      <vt:lpstr>WebMessage Parameters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Koechl</dc:creator>
  <cp:lastModifiedBy>Markus Koechl</cp:lastModifiedBy>
  <cp:revision>16</cp:revision>
  <dcterms:created xsi:type="dcterms:W3CDTF">2025-05-23T22:29:05Z</dcterms:created>
  <dcterms:modified xsi:type="dcterms:W3CDTF">2025-09-28T17:20:06Z</dcterms:modified>
</cp:coreProperties>
</file>